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9" r:id="rId10"/>
    <p:sldId id="257" r:id="rId11"/>
    <p:sldId id="258" r:id="rId12"/>
    <p:sldId id="256" r:id="rId13"/>
    <p:sldId id="261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E0A0D92-D638-4FC3-B942-F6ECC52BBEE5}" type="datetimeFigureOut">
              <a:rPr lang="en-US"/>
              <a:pPr>
                <a:defRPr/>
              </a:pPr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A47627C-B816-4958-8FC1-E159A30BD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E73E42-3C5F-4B35-A68E-35AA7E41DF45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FB3AE0-8BC4-4D54-9649-6756C601AD63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1BC809-52A8-4DC9-8F08-5C3DD4053128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4811DB-9AC3-4D57-8840-9A7BE9DEECF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1A9D1-1BED-4929-AF84-0C17D8B2E06F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F4936E-302D-40EB-BEB5-D0F9CE9F2F6A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4C6F00-1238-4F2C-874C-CF36C746D79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CC4281-1C31-4281-B093-106EC820FB6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691231-BA55-4EE3-BC33-4BE246B19B12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A26710-9353-4A2B-AAEC-A65A14548CC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98ADC8-CA39-4709-8D1B-A5579A42794B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89714-C5DC-4943-9527-DC8EF2107D8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49F12D-1A6F-4A0B-A3F5-A8D017F49932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4543B2-9F26-40F0-A857-920363E30D58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F34B6-D0EB-4071-B615-176607AB3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18B9F-B4DE-4AB9-B19D-B76A0BD09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4161-928E-466B-A0FD-C150012B9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A0953-6DF8-45E9-9E17-BAEC9FC7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7BAC-22BE-45C4-8CEE-9F5FB16E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F9B02-DB9C-4207-A589-3AD34C09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C9EAC-43CC-4C9E-8E43-FEB19F110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0B80-07F0-4026-AB73-52C9BBFE1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8FF9-070D-47CD-AD90-5C86BD82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696D-1D05-40D3-B11D-68A9649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56EF-F773-428A-8A1E-22823B7A8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8E0F9AB-8378-4C02-8717-EE304140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360363"/>
            <a:ext cx="8610600" cy="3678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  <a:t/>
            </a:r>
            <a:br>
              <a:rPr lang="en-US" sz="72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  <a:t>Symbolism</a:t>
            </a:r>
            <a:r>
              <a:rPr lang="en-US" sz="9600" b="1" dirty="0">
                <a:solidFill>
                  <a:srgbClr val="7030A0"/>
                </a:solidFill>
                <a:latin typeface="Curlz MT" pitchFamily="82" charset="0"/>
                <a:cs typeface="+mj-cs"/>
              </a:rPr>
              <a:t>	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31925" y="5181600"/>
            <a:ext cx="7407275" cy="914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4307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58152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4306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475" y="-14288"/>
            <a:ext cx="459105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970463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7738" y="2895600"/>
            <a:ext cx="4100512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800px-United_States_one_dollar_bill,_obver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39875"/>
            <a:ext cx="80010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img_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6938" y="654050"/>
            <a:ext cx="4614862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u="sng" dirty="0">
                <a:solidFill>
                  <a:srgbClr val="7030A0"/>
                </a:solidFill>
                <a:latin typeface="Curlz MT" pitchFamily="82" charset="0"/>
                <a:cs typeface="+mj-cs"/>
              </a:rPr>
              <a:t>What Symbols Stand For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362200"/>
            <a:ext cx="8540750" cy="3352800"/>
          </a:xfrm>
        </p:spPr>
        <p:txBody>
          <a:bodyPr/>
          <a:lstStyle/>
          <a:p>
            <a:pPr algn="ctr"/>
            <a:r>
              <a:rPr lang="en-US" sz="4000" smtClean="0">
                <a:latin typeface="Baskerville Old Face" pitchFamily="18" charset="0"/>
              </a:rPr>
              <a:t>A </a:t>
            </a:r>
            <a:r>
              <a:rPr lang="en-US" sz="4000" b="1" smtClean="0">
                <a:latin typeface="Baskerville Old Face" pitchFamily="18" charset="0"/>
              </a:rPr>
              <a:t>symbol</a:t>
            </a:r>
            <a:r>
              <a:rPr lang="en-US" sz="4000" smtClean="0">
                <a:latin typeface="Baskerville Old Face" pitchFamily="18" charset="0"/>
              </a:rPr>
              <a:t> is often an ordinary object, event, person, or animal to which we have attached extraordinary meaning and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  <a:t>What flags symbolize…</a:t>
            </a:r>
            <a:endParaRPr lang="en-US" sz="6000" b="1" dirty="0">
              <a:solidFill>
                <a:srgbClr val="7030A0"/>
              </a:solidFill>
              <a:latin typeface="Curlz MT" pitchFamily="82" charset="0"/>
              <a:cs typeface="+mj-cs"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smtClean="0">
                <a:latin typeface="Baskerville Old Face" pitchFamily="18" charset="0"/>
              </a:rPr>
              <a:t>We use a rectangle of dyed cloth to symbolize a country.</a:t>
            </a:r>
          </a:p>
          <a:p>
            <a:endParaRPr lang="en-US" smtClean="0"/>
          </a:p>
        </p:txBody>
      </p:sp>
      <p:pic>
        <p:nvPicPr>
          <p:cNvPr id="4100" name="Picture 5" descr="american-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86200"/>
            <a:ext cx="3733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Mexican_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200400"/>
            <a:ext cx="3886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78205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  <a:t>Symbols in society…</a:t>
            </a:r>
            <a:endParaRPr lang="en-US" sz="6000" b="1" dirty="0">
              <a:solidFill>
                <a:srgbClr val="7030A0"/>
              </a:solidFill>
              <a:latin typeface="Curlz MT" pitchFamily="82" charset="0"/>
              <a:cs typeface="+mj-cs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28600" y="1524000"/>
            <a:ext cx="4267200" cy="4664075"/>
          </a:xfrm>
        </p:spPr>
        <p:txBody>
          <a:bodyPr/>
          <a:lstStyle/>
          <a:p>
            <a:pPr algn="ctr"/>
            <a:r>
              <a:rPr lang="en-US" sz="3200" smtClean="0">
                <a:latin typeface="Baskerville Old Face" pitchFamily="18" charset="0"/>
              </a:rPr>
              <a:t>We use a picture of a skull and crossbones to symbolize poison or danger</a:t>
            </a:r>
            <a:r>
              <a:rPr lang="en-US" sz="3200" smtClean="0"/>
              <a:t>.</a:t>
            </a:r>
          </a:p>
        </p:txBody>
      </p:sp>
      <p:sp>
        <p:nvSpPr>
          <p:cNvPr id="5124" name="Rectangle 7"/>
          <p:cNvSpPr>
            <a:spLocks noGrp="1" noRot="1" noChangeArrowheads="1"/>
          </p:cNvSpPr>
          <p:nvPr>
            <p:ph sz="half" idx="2"/>
          </p:nvPr>
        </p:nvSpPr>
        <p:spPr>
          <a:xfrm>
            <a:off x="4724400" y="1524000"/>
            <a:ext cx="4210050" cy="4664075"/>
          </a:xfrm>
        </p:spPr>
        <p:txBody>
          <a:bodyPr/>
          <a:lstStyle/>
          <a:p>
            <a:r>
              <a:rPr lang="en-US" sz="3200" smtClean="0">
                <a:latin typeface="Baskerville Old Face" pitchFamily="18" charset="0"/>
              </a:rPr>
              <a:t>We send red roses as a symbol of love.</a:t>
            </a:r>
          </a:p>
        </p:txBody>
      </p:sp>
      <p:pic>
        <p:nvPicPr>
          <p:cNvPr id="5125" name="Picture 5" descr="400px-Skull_and_crossbon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657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ftd-red-ros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048000"/>
            <a:ext cx="27860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219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7030A0"/>
                </a:solidFill>
                <a:latin typeface="Curlz MT" pitchFamily="82" charset="0"/>
                <a:cs typeface="+mj-cs"/>
              </a:rPr>
              <a:t>Where Do Symbols Come From?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3600" smtClean="0">
                <a:latin typeface="Baskerville Old Face" pitchFamily="18" charset="0"/>
              </a:rPr>
              <a:t>Symbols can be inherited or invented</a:t>
            </a:r>
          </a:p>
          <a:p>
            <a:endParaRPr lang="en-US" sz="3600" smtClean="0">
              <a:latin typeface="Baskerville Old Face" pitchFamily="18" charset="0"/>
            </a:endParaRPr>
          </a:p>
          <a:p>
            <a:r>
              <a:rPr lang="en-US" sz="3600" smtClean="0">
                <a:latin typeface="Baskerville Old Face" pitchFamily="18" charset="0"/>
              </a:rPr>
              <a:t>The most familiar symbols have been inherited, meaning, they have been handed down over time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058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7030A0"/>
                </a:solidFill>
                <a:latin typeface="Curlz MT" pitchFamily="82" charset="0"/>
                <a:cs typeface="+mj-cs"/>
              </a:rPr>
              <a:t>Public Symbols</a:t>
            </a:r>
            <a:endParaRPr lang="en-US" sz="5400" b="1" dirty="0">
              <a:solidFill>
                <a:srgbClr val="7030A0"/>
              </a:solidFill>
              <a:latin typeface="Curlz MT" pitchFamily="82" charset="0"/>
              <a:cs typeface="+mj-cs"/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457200" y="1524000"/>
            <a:ext cx="4635500" cy="4664075"/>
          </a:xfrm>
        </p:spPr>
        <p:txBody>
          <a:bodyPr/>
          <a:lstStyle/>
          <a:p>
            <a:r>
              <a:rPr lang="en-US" u="sng" smtClean="0">
                <a:latin typeface="Baskerville Old Face" pitchFamily="18" charset="0"/>
              </a:rPr>
              <a:t>For example</a:t>
            </a:r>
            <a:r>
              <a:rPr lang="en-US" smtClean="0">
                <a:latin typeface="Baskerville Old Face" pitchFamily="18" charset="0"/>
              </a:rPr>
              <a:t>: no one really knows who first thought of using a lion as a symbol of power, courage and domination</a:t>
            </a:r>
          </a:p>
          <a:p>
            <a:r>
              <a:rPr lang="en-US" smtClean="0">
                <a:latin typeface="Baskerville Old Face" pitchFamily="18" charset="0"/>
              </a:rPr>
              <a:t>Once these qualities were associated with the animal, images of lions appeared on flags, banners, coats of arms and castle walls</a:t>
            </a:r>
          </a:p>
          <a:p>
            <a:endParaRPr lang="en-US" sz="2400" smtClean="0"/>
          </a:p>
        </p:txBody>
      </p:sp>
      <p:sp>
        <p:nvSpPr>
          <p:cNvPr id="7172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Baskerville Old Face" pitchFamily="18" charset="0"/>
              </a:rPr>
              <a:t>The lion became a </a:t>
            </a:r>
            <a:r>
              <a:rPr lang="en-US" b="1" dirty="0" smtClean="0">
                <a:latin typeface="Baskerville Old Face" pitchFamily="18" charset="0"/>
              </a:rPr>
              <a:t>public symbol </a:t>
            </a:r>
            <a:r>
              <a:rPr lang="en-US" dirty="0" smtClean="0">
                <a:latin typeface="Baskerville Old Face" pitchFamily="18" charset="0"/>
              </a:rPr>
              <a:t>that shows up in art and literature, even today!</a:t>
            </a:r>
          </a:p>
          <a:p>
            <a:pPr marL="0" indent="0">
              <a:buFontTx/>
              <a:buNone/>
              <a:defRPr/>
            </a:pPr>
            <a:endParaRPr lang="en-US" sz="2400" b="1" dirty="0" smtClean="0"/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429000"/>
            <a:ext cx="371157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990600"/>
            <a:ext cx="8610600" cy="5105400"/>
          </a:xfrm>
        </p:spPr>
        <p:txBody>
          <a:bodyPr/>
          <a:lstStyle/>
          <a:p>
            <a:pPr algn="ctr"/>
            <a:r>
              <a:rPr lang="en-US" sz="3600" smtClean="0">
                <a:latin typeface="Baskerville Old Face" pitchFamily="18" charset="0"/>
              </a:rPr>
              <a:t>People through out history have given ordinary objects meanings far beyond their simple meaning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33400" y="2971800"/>
            <a:ext cx="1981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Baskerville Old Face" pitchFamily="18" charset="0"/>
              </a:rPr>
              <a:t>A crown symbolizes royalty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743200" y="2971800"/>
            <a:ext cx="3124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Baskerville Old Face" pitchFamily="18" charset="0"/>
              </a:rPr>
              <a:t>An olive branch symbolizes peace</a:t>
            </a:r>
          </a:p>
          <a:p>
            <a:pPr algn="ctr">
              <a:spcBef>
                <a:spcPct val="50000"/>
              </a:spcBef>
            </a:pPr>
            <a:endParaRPr lang="en-US"/>
          </a:p>
        </p:txBody>
      </p:sp>
      <p:pic>
        <p:nvPicPr>
          <p:cNvPr id="8198" name="Picture 10" descr="istockphoto_596149-olive-branch-wre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2488" y="4648200"/>
            <a:ext cx="1825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5867400" y="3124200"/>
            <a:ext cx="281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Baskerville Old Face" pitchFamily="18" charset="0"/>
              </a:rPr>
              <a:t>Five linked rings symbolize the Olympics</a:t>
            </a:r>
          </a:p>
        </p:txBody>
      </p:sp>
      <p:pic>
        <p:nvPicPr>
          <p:cNvPr id="8200" name="Picture 13" descr="olympic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4100" y="5048250"/>
            <a:ext cx="25527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757738"/>
            <a:ext cx="1676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  <a:cs typeface="+mj-cs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14400"/>
            <a:ext cx="8153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Baskerville Old Face" pitchFamily="18" charset="0"/>
              </a:rPr>
              <a:t>Symbols can also be invented. </a:t>
            </a:r>
          </a:p>
          <a:p>
            <a:pPr>
              <a:defRPr/>
            </a:pPr>
            <a:r>
              <a:rPr lang="en-US" sz="2800" dirty="0" smtClean="0">
                <a:latin typeface="Baskerville Old Face" pitchFamily="18" charset="0"/>
              </a:rPr>
              <a:t>What is the symbol for our 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smtClean="0">
                <a:latin typeface="Baskerville Old Face" pitchFamily="18" charset="0"/>
              </a:rPr>
              <a:t>    school?</a:t>
            </a:r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4953000" y="2057400"/>
            <a:ext cx="3886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Baskerville Old Face" pitchFamily="18" charset="0"/>
              </a:rPr>
              <a:t>Some invented symbols in literature have become so widely known that they often have gained the status of public symbols.</a:t>
            </a:r>
          </a:p>
        </p:txBody>
      </p:sp>
      <p:pic>
        <p:nvPicPr>
          <p:cNvPr id="9221" name="Picture 11" descr="Peter%20P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0938" y="4559300"/>
            <a:ext cx="25574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6477000" y="4538663"/>
            <a:ext cx="2286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Baskerville Old Face" pitchFamily="18" charset="0"/>
              </a:rPr>
              <a:t>For example: Peter Pan is a symbol for eternal childhood</a:t>
            </a:r>
          </a:p>
        </p:txBody>
      </p:sp>
      <p:pic>
        <p:nvPicPr>
          <p:cNvPr id="9223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8550" y="2514600"/>
            <a:ext cx="20224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American-Flag-Tin-Sign-C120583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22338"/>
            <a:ext cx="64008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258</Words>
  <Application>Microsoft Office PowerPoint</Application>
  <PresentationFormat>On-screen Show (4:3)</PresentationFormat>
  <Paragraphs>40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Calibri</vt:lpstr>
      <vt:lpstr>Curlz MT</vt:lpstr>
      <vt:lpstr>Wingdings 2</vt:lpstr>
      <vt:lpstr>Baskerville Old Face</vt:lpstr>
      <vt:lpstr>Blank Presentation</vt:lpstr>
      <vt:lpstr> Symbolism </vt:lpstr>
      <vt:lpstr>What Symbols Stand For</vt:lpstr>
      <vt:lpstr>What flags symbolize…</vt:lpstr>
      <vt:lpstr>Symbols in society…</vt:lpstr>
      <vt:lpstr>Where Do Symbols Come From?</vt:lpstr>
      <vt:lpstr>Public Symbols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vnclc</cp:lastModifiedBy>
  <cp:revision>13</cp:revision>
  <dcterms:created xsi:type="dcterms:W3CDTF">2008-02-12T17:47:09Z</dcterms:created>
  <dcterms:modified xsi:type="dcterms:W3CDTF">2013-08-15T18:19:40Z</dcterms:modified>
</cp:coreProperties>
</file>