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42" y="-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2428-1EFB-4786-BCB3-F45C038536E3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B255-15D7-4700-94D9-E6EDE34BA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2428-1EFB-4786-BCB3-F45C038536E3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B255-15D7-4700-94D9-E6EDE34BA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2428-1EFB-4786-BCB3-F45C038536E3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B255-15D7-4700-94D9-E6EDE34BA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2428-1EFB-4786-BCB3-F45C038536E3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B255-15D7-4700-94D9-E6EDE34BA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2428-1EFB-4786-BCB3-F45C038536E3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B255-15D7-4700-94D9-E6EDE34BA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2428-1EFB-4786-BCB3-F45C038536E3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B255-15D7-4700-94D9-E6EDE34BA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2428-1EFB-4786-BCB3-F45C038536E3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B255-15D7-4700-94D9-E6EDE34BA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2428-1EFB-4786-BCB3-F45C038536E3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B255-15D7-4700-94D9-E6EDE34BA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2428-1EFB-4786-BCB3-F45C038536E3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B255-15D7-4700-94D9-E6EDE34BA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2428-1EFB-4786-BCB3-F45C038536E3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B255-15D7-4700-94D9-E6EDE34BA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2428-1EFB-4786-BCB3-F45C038536E3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B255-15D7-4700-94D9-E6EDE34BA64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02428-1EFB-4786-BCB3-F45C038536E3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8B255-15D7-4700-94D9-E6EDE34BA6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81000"/>
            <a:ext cx="7136022" cy="5410200"/>
          </a:xfrm>
        </p:spPr>
        <p:txBody>
          <a:bodyPr/>
          <a:lstStyle/>
          <a:p>
            <a:pPr algn="ctr"/>
            <a:r>
              <a:rPr lang="en-US" sz="5000" b="1" dirty="0" smtClean="0">
                <a:latin typeface="Colonna MT" pitchFamily="82" charset="0"/>
              </a:rPr>
              <a:t>“Seventh Grade” </a:t>
            </a:r>
            <a:br>
              <a:rPr lang="en-US" sz="5000" b="1" dirty="0" smtClean="0">
                <a:latin typeface="Colonna MT" pitchFamily="82" charset="0"/>
              </a:rPr>
            </a:br>
            <a:r>
              <a:rPr lang="en-US" sz="5000" b="1" dirty="0" smtClean="0">
                <a:latin typeface="Colonna MT" pitchFamily="82" charset="0"/>
              </a:rPr>
              <a:t>by Gary Soto</a:t>
            </a:r>
            <a:endParaRPr lang="en-US" sz="5000" b="1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510" y="5791200"/>
            <a:ext cx="7117180" cy="1066800"/>
          </a:xfrm>
        </p:spPr>
        <p:txBody>
          <a:bodyPr>
            <a:normAutofit/>
          </a:bodyPr>
          <a:lstStyle/>
          <a:p>
            <a:pPr algn="ctr"/>
            <a:r>
              <a:rPr lang="en-US" sz="2500" dirty="0" smtClean="0">
                <a:latin typeface="Baskerville Old Face" pitchFamily="18" charset="0"/>
              </a:rPr>
              <a:t>Mrs. </a:t>
            </a:r>
            <a:r>
              <a:rPr lang="en-US" sz="2500" dirty="0" err="1" smtClean="0">
                <a:latin typeface="Baskerville Old Face" pitchFamily="18" charset="0"/>
              </a:rPr>
              <a:t>Kheyfets</a:t>
            </a:r>
            <a:endParaRPr lang="en-US" sz="2500" dirty="0" smtClean="0">
              <a:latin typeface="Baskerville Old Face" pitchFamily="18" charset="0"/>
            </a:endParaRPr>
          </a:p>
          <a:p>
            <a:pPr algn="ctr"/>
            <a:r>
              <a:rPr lang="en-US" sz="2500" dirty="0" smtClean="0">
                <a:latin typeface="Baskerville Old Face" pitchFamily="18" charset="0"/>
              </a:rPr>
              <a:t>7</a:t>
            </a:r>
            <a:r>
              <a:rPr lang="en-US" sz="2500" baseline="30000" dirty="0" smtClean="0">
                <a:latin typeface="Baskerville Old Face" pitchFamily="18" charset="0"/>
              </a:rPr>
              <a:t>th</a:t>
            </a:r>
            <a:r>
              <a:rPr lang="en-US" sz="2500" dirty="0" smtClean="0">
                <a:latin typeface="Baskerville Old Face" pitchFamily="18" charset="0"/>
              </a:rPr>
              <a:t> grade English</a:t>
            </a:r>
            <a:endParaRPr lang="en-US" sz="2500" dirty="0">
              <a:latin typeface="Baskerville Old Face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86178"/>
            <a:ext cx="2971800" cy="36218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32715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81001"/>
            <a:ext cx="7123080" cy="914400"/>
          </a:xfrm>
        </p:spPr>
        <p:txBody>
          <a:bodyPr/>
          <a:lstStyle/>
          <a:p>
            <a:pPr algn="ctr"/>
            <a:r>
              <a:rPr lang="en-US" sz="4000" b="1" dirty="0" smtClean="0">
                <a:latin typeface="Colonna MT" pitchFamily="82" charset="0"/>
              </a:rPr>
              <a:t>About the Author: Gary Soto</a:t>
            </a:r>
            <a:endParaRPr lang="en-US" sz="4000" b="1" dirty="0">
              <a:latin typeface="Colonna MT" pitchFamily="8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0"/>
            <a:ext cx="3690650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1809748"/>
            <a:ext cx="4023519" cy="4819651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Baskerville Old Face" pitchFamily="18" charset="0"/>
              </a:rPr>
              <a:t>Born on April 12, 1952</a:t>
            </a:r>
          </a:p>
          <a:p>
            <a:r>
              <a:rPr lang="en-US" sz="2200" dirty="0" smtClean="0">
                <a:latin typeface="Baskerville Old Face" pitchFamily="18" charset="0"/>
              </a:rPr>
              <a:t>Grew up in a Mexican-American community in Fresno, Ca.</a:t>
            </a:r>
          </a:p>
          <a:p>
            <a:r>
              <a:rPr lang="en-US" sz="2200" dirty="0" smtClean="0">
                <a:latin typeface="Baskerville Old Face" pitchFamily="18" charset="0"/>
              </a:rPr>
              <a:t>Came from a working class family, when Soto was 5 years old his father died</a:t>
            </a:r>
          </a:p>
          <a:p>
            <a:r>
              <a:rPr lang="en-US" sz="2200" dirty="0" smtClean="0">
                <a:latin typeface="Baskerville Old Face" pitchFamily="18" charset="0"/>
              </a:rPr>
              <a:t>In college he discovered poetry and writing</a:t>
            </a:r>
          </a:p>
          <a:p>
            <a:r>
              <a:rPr lang="en-US" sz="2200" dirty="0" smtClean="0">
                <a:latin typeface="Baskerville Old Face" pitchFamily="18" charset="0"/>
              </a:rPr>
              <a:t>Soto often writes about people and experiences familiar to him</a:t>
            </a:r>
            <a:endParaRPr lang="en-US" sz="22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992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1"/>
            <a:ext cx="8305800" cy="990600"/>
          </a:xfrm>
        </p:spPr>
        <p:txBody>
          <a:bodyPr/>
          <a:lstStyle/>
          <a:p>
            <a:r>
              <a:rPr lang="en-US" sz="4000" b="1" dirty="0" smtClean="0">
                <a:latin typeface="Colonna MT" pitchFamily="82" charset="0"/>
              </a:rPr>
              <a:t>Just a few works by Gary Soto…</a:t>
            </a:r>
            <a:endParaRPr lang="en-US" sz="4000" b="1" dirty="0">
              <a:latin typeface="Colonna MT" pitchFamily="8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651475">
            <a:off x="168039" y="1283184"/>
            <a:ext cx="1652445" cy="2530307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447800"/>
            <a:ext cx="1672119" cy="23622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2059">
            <a:off x="7469667" y="4284481"/>
            <a:ext cx="1638338" cy="24431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603491">
            <a:off x="181471" y="4328135"/>
            <a:ext cx="1599944" cy="24042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19380">
            <a:off x="7448695" y="1290233"/>
            <a:ext cx="1620939" cy="24314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687225"/>
            <a:ext cx="1527154" cy="19335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4687225"/>
            <a:ext cx="1371600" cy="19335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897" y="4649183"/>
            <a:ext cx="1486069" cy="200965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447800"/>
            <a:ext cx="1593131" cy="23723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8743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457201"/>
            <a:ext cx="7123080" cy="914400"/>
          </a:xfrm>
        </p:spPr>
        <p:txBody>
          <a:bodyPr/>
          <a:lstStyle/>
          <a:p>
            <a:pPr algn="ctr"/>
            <a:r>
              <a:rPr lang="en-US" sz="4000" b="1" dirty="0" smtClean="0">
                <a:latin typeface="Colonna MT" pitchFamily="82" charset="0"/>
              </a:rPr>
              <a:t>“Seventh Grade”</a:t>
            </a:r>
            <a:endParaRPr lang="en-US" sz="4000" b="1" dirty="0">
              <a:latin typeface="Colonna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304800"/>
            <a:ext cx="4175919" cy="5556251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Baskerville Old Face" pitchFamily="18" charset="0"/>
              </a:rPr>
              <a:t>Short story takes place in Fresno, Ca.</a:t>
            </a:r>
          </a:p>
          <a:p>
            <a:r>
              <a:rPr lang="en-US" sz="2000" dirty="0" smtClean="0">
                <a:latin typeface="Baskerville Old Face" pitchFamily="18" charset="0"/>
              </a:rPr>
              <a:t>Fresno is located in the San Joaquin Valley, south of San Francisco</a:t>
            </a:r>
          </a:p>
          <a:p>
            <a:r>
              <a:rPr lang="en-US" sz="2000" dirty="0" smtClean="0">
                <a:latin typeface="Baskerville Old Face" pitchFamily="18" charset="0"/>
              </a:rPr>
              <a:t>Fresno has dry, hot summers and cool humid winters</a:t>
            </a:r>
          </a:p>
          <a:p>
            <a:r>
              <a:rPr lang="en-US" sz="2000" dirty="0" smtClean="0">
                <a:latin typeface="Baskerville Old Face" pitchFamily="18" charset="0"/>
              </a:rPr>
              <a:t>Fresno has many vineyards (grow grapes)</a:t>
            </a:r>
          </a:p>
          <a:p>
            <a:pPr marL="0" indent="0">
              <a:buNone/>
            </a:pPr>
            <a:endParaRPr lang="en-US" sz="2000" dirty="0">
              <a:latin typeface="Baskerville Old Face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752600"/>
            <a:ext cx="3492909" cy="426720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95800"/>
            <a:ext cx="3507758" cy="21240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99180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1"/>
            <a:ext cx="8153400" cy="990600"/>
          </a:xfrm>
        </p:spPr>
        <p:txBody>
          <a:bodyPr/>
          <a:lstStyle/>
          <a:p>
            <a:r>
              <a:rPr lang="en-US" sz="4000" b="1" dirty="0" smtClean="0">
                <a:latin typeface="Colonna MT" pitchFamily="82" charset="0"/>
              </a:rPr>
              <a:t>Focus for your reading…</a:t>
            </a:r>
            <a:endParaRPr lang="en-US" sz="4000" b="1" dirty="0">
              <a:latin typeface="Colonna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1"/>
            <a:ext cx="4419600" cy="2209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Setting</a:t>
            </a:r>
            <a:r>
              <a:rPr lang="en-US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:</a:t>
            </a:r>
          </a:p>
          <a:p>
            <a:r>
              <a:rPr lang="en-US" sz="2000" dirty="0" smtClean="0">
                <a:latin typeface="Baskerville Old Face" pitchFamily="18" charset="0"/>
              </a:rPr>
              <a:t>A story’s setting is the time and place in which events in the story occur</a:t>
            </a:r>
          </a:p>
          <a:p>
            <a:r>
              <a:rPr lang="en-US" sz="2000" dirty="0" smtClean="0">
                <a:latin typeface="Baskerville Old Face" pitchFamily="18" charset="0"/>
              </a:rPr>
              <a:t>Objects are also part of setting because they help to paint a picture in the readers mind</a:t>
            </a:r>
          </a:p>
          <a:p>
            <a:pPr marL="0" indent="0">
              <a:buNone/>
            </a:pPr>
            <a:endParaRPr lang="en-US" sz="2000" u="sng" dirty="0">
              <a:latin typeface="Baskerville Old Fac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4191000" cy="44196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Conflict</a:t>
            </a:r>
            <a:r>
              <a:rPr lang="en-US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:</a:t>
            </a:r>
          </a:p>
          <a:p>
            <a:r>
              <a:rPr lang="en-US" sz="2000" dirty="0" smtClean="0">
                <a:latin typeface="Baskerville Old Face" pitchFamily="18" charset="0"/>
              </a:rPr>
              <a:t>Conflict is a struggle between opposing forces</a:t>
            </a:r>
          </a:p>
          <a:p>
            <a:r>
              <a:rPr lang="en-US" sz="2000" dirty="0" smtClean="0">
                <a:latin typeface="Baskerville Old Face" pitchFamily="18" charset="0"/>
              </a:rPr>
              <a:t>There are 2 types of conflict,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external conflict </a:t>
            </a:r>
            <a:r>
              <a:rPr lang="en-US" sz="2000" dirty="0" smtClean="0">
                <a:latin typeface="Baskerville Old Face" pitchFamily="18" charset="0"/>
              </a:rPr>
              <a:t>and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internal conflict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External Conflict: </a:t>
            </a:r>
            <a:r>
              <a:rPr lang="en-US" sz="2000" dirty="0" smtClean="0">
                <a:latin typeface="Baskerville Old Face" pitchFamily="18" charset="0"/>
              </a:rPr>
              <a:t>a character struggles against another character or against some outside force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Internal Conflict: </a:t>
            </a:r>
            <a:r>
              <a:rPr lang="en-US" sz="2000" dirty="0" smtClean="0">
                <a:latin typeface="Baskerville Old Face" pitchFamily="18" charset="0"/>
              </a:rPr>
              <a:t>a struggle that takes place within a character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240627"/>
            <a:ext cx="2638425" cy="34152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385085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1"/>
            <a:ext cx="8229600" cy="1143000"/>
          </a:xfrm>
        </p:spPr>
        <p:txBody>
          <a:bodyPr/>
          <a:lstStyle/>
          <a:p>
            <a:pPr algn="ctr"/>
            <a:r>
              <a:rPr lang="en-US" sz="4000" b="1" dirty="0" smtClean="0">
                <a:latin typeface="Colonna MT" pitchFamily="82" charset="0"/>
              </a:rPr>
              <a:t>Making a Connection</a:t>
            </a:r>
            <a:endParaRPr lang="en-US" sz="4000" b="1" dirty="0">
              <a:latin typeface="Colonna MT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09443" y="1295400"/>
            <a:ext cx="7125112" cy="4191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Baskerville Old Face" pitchFamily="18" charset="0"/>
              </a:rPr>
              <a:t>In your journal, answer ONE of the following questions: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askerville Old Face" pitchFamily="18" charset="0"/>
              </a:rPr>
              <a:t>How do 7</a:t>
            </a:r>
            <a:r>
              <a:rPr lang="en-US" sz="2400" baseline="30000" dirty="0" smtClean="0">
                <a:latin typeface="Baskerville Old Face" pitchFamily="18" charset="0"/>
              </a:rPr>
              <a:t>th</a:t>
            </a:r>
            <a:r>
              <a:rPr lang="en-US" sz="2400" dirty="0" smtClean="0">
                <a:latin typeface="Baskerville Old Face" pitchFamily="18" charset="0"/>
              </a:rPr>
              <a:t> graders try to impress each other?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askerville Old Face" pitchFamily="18" charset="0"/>
              </a:rPr>
              <a:t>What do you and your friends do to impress others?</a:t>
            </a:r>
          </a:p>
          <a:p>
            <a:pPr marL="0" indent="0">
              <a:buNone/>
            </a:pPr>
            <a:endParaRPr lang="en-US" sz="2000" dirty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Baskerville Old Face" pitchFamily="18" charset="0"/>
              </a:rPr>
              <a:t>Please write the question down.  You will be given 7 minutes to write half a page in your notebooks.</a:t>
            </a:r>
          </a:p>
          <a:p>
            <a:pPr marL="0" indent="0">
              <a:buNone/>
            </a:pPr>
            <a:endParaRPr lang="en-US" sz="2200" dirty="0">
              <a:latin typeface="Baskerville Old Face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40" y="4502945"/>
            <a:ext cx="2147886" cy="21478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111133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1"/>
            <a:ext cx="7924800" cy="990600"/>
          </a:xfrm>
        </p:spPr>
        <p:txBody>
          <a:bodyPr/>
          <a:lstStyle/>
          <a:p>
            <a:pPr algn="ctr"/>
            <a:r>
              <a:rPr lang="en-US" sz="4000" b="1" dirty="0" smtClean="0">
                <a:latin typeface="Colonna MT" pitchFamily="82" charset="0"/>
              </a:rPr>
              <a:t>Essential Questions</a:t>
            </a:r>
            <a:endParaRPr lang="en-US" sz="4000" b="1" dirty="0">
              <a:latin typeface="Colonna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1"/>
            <a:ext cx="8153400" cy="43347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Baskerville Old Face" pitchFamily="18" charset="0"/>
              </a:rPr>
              <a:t>Identity Questions: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askerville Old Face" pitchFamily="18" charset="0"/>
              </a:rPr>
              <a:t>Who am I?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askerville Old Face" pitchFamily="18" charset="0"/>
              </a:rPr>
              <a:t>How do I form my identity?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askerville Old Face" pitchFamily="18" charset="0"/>
              </a:rPr>
              <a:t>To what extent can I control who I am?</a:t>
            </a:r>
          </a:p>
          <a:p>
            <a:pPr marL="0" indent="0">
              <a:buNone/>
            </a:pPr>
            <a:endParaRPr lang="en-US" sz="2400" dirty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Baskerville Old Face" pitchFamily="18" charset="0"/>
              </a:rPr>
              <a:t>Answer the following questions.  Response must be 3 paragraphs long, one for each question.</a:t>
            </a:r>
          </a:p>
          <a:p>
            <a:pPr marL="457200" indent="-457200">
              <a:buAutoNum type="arabicPeriod"/>
            </a:pPr>
            <a:endParaRPr lang="en-US" sz="2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5018846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79</TotalTime>
  <Words>302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Summer</vt:lpstr>
      <vt:lpstr>“Seventh Grade”  by Gary Soto</vt:lpstr>
      <vt:lpstr>About the Author: Gary Soto</vt:lpstr>
      <vt:lpstr>Just a few works by Gary Soto…</vt:lpstr>
      <vt:lpstr>“Seventh Grade”</vt:lpstr>
      <vt:lpstr>Focus for your reading…</vt:lpstr>
      <vt:lpstr>Making a Connection</vt:lpstr>
      <vt:lpstr>Essential Questions</vt:lpstr>
    </vt:vector>
  </TitlesOfParts>
  <Company>vnclc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“Seventh Grade”  by Gary Soto</dc:title>
  <dc:creator>vnclc</dc:creator>
  <cp:lastModifiedBy>vnclc</cp:lastModifiedBy>
  <cp:revision>14</cp:revision>
  <dcterms:created xsi:type="dcterms:W3CDTF">2011-08-18T03:02:34Z</dcterms:created>
  <dcterms:modified xsi:type="dcterms:W3CDTF">2013-08-21T12:41:20Z</dcterms:modified>
</cp:coreProperties>
</file>