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2A4C257-1B41-404C-909B-346C3F6B4DD3}"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FF474-565F-4A59-824C-290A7DC9BC6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4C257-1B41-404C-909B-346C3F6B4DD3}"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FF474-565F-4A59-824C-290A7DC9BC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4C257-1B41-404C-909B-346C3F6B4DD3}" type="datetimeFigureOut">
              <a:rPr lang="en-US" smtClean="0"/>
              <a:pPr/>
              <a:t>2/17/2015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8BFF474-565F-4A59-824C-290A7DC9BC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4C257-1B41-404C-909B-346C3F6B4DD3}"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FF474-565F-4A59-824C-290A7DC9BC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A4C257-1B41-404C-909B-346C3F6B4DD3}"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FF474-565F-4A59-824C-290A7DC9BC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4C257-1B41-404C-909B-346C3F6B4DD3}" type="datetimeFigureOut">
              <a:rPr lang="en-US" smtClean="0"/>
              <a:pPr/>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FF474-565F-4A59-824C-290A7DC9BC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A4C257-1B41-404C-909B-346C3F6B4DD3}" type="datetimeFigureOut">
              <a:rPr lang="en-US" smtClean="0"/>
              <a:pPr/>
              <a:t>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FF474-565F-4A59-824C-290A7DC9BC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A4C257-1B41-404C-909B-346C3F6B4DD3}" type="datetimeFigureOut">
              <a:rPr lang="en-US" smtClean="0"/>
              <a:pPr/>
              <a:t>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FF474-565F-4A59-824C-290A7DC9BC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4C257-1B41-404C-909B-346C3F6B4DD3}" type="datetimeFigureOut">
              <a:rPr lang="en-US" smtClean="0"/>
              <a:pPr/>
              <a:t>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FF474-565F-4A59-824C-290A7DC9BC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A4C257-1B41-404C-909B-346C3F6B4DD3}" type="datetimeFigureOut">
              <a:rPr lang="en-US" smtClean="0"/>
              <a:pPr/>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FF474-565F-4A59-824C-290A7DC9BC6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2A4C257-1B41-404C-909B-346C3F6B4DD3}" type="datetimeFigureOut">
              <a:rPr lang="en-US" smtClean="0"/>
              <a:pPr/>
              <a:t>2/17/2015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8BFF474-565F-4A59-824C-290A7DC9BC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2A4C257-1B41-404C-909B-346C3F6B4DD3}" type="datetimeFigureOut">
              <a:rPr lang="en-US" smtClean="0"/>
              <a:pPr/>
              <a:t>2/17/2015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8BFF474-565F-4A59-824C-290A7DC9BC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pixshark.com/inside-castles.htm&amp;ei=9kfiVN--ENfpoASXu4KIDg&amp;bvm=bv.85970519,d.cGU&amp;psig=AFQjCNHzXLOn_MgJ73ySHApD1B5Lpjc6cA&amp;ust=1424202065918937"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google.com/url?sa=i&amp;rct=j&amp;q=&amp;esrc=s&amp;source=images&amp;cd=&amp;cad=rja&amp;uact=8&amp;ved=0CAcQjRw&amp;url=http://cliparts.co/red-light-clip-art&amp;ei=3kHiVI7-LdbsoASiqoHoAQ&amp;psig=AFQjCNFOAF4Iww1WFUD814UNgoBE0MU-bA&amp;ust=14242005127903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Persuasive writing</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Hook:  Quotations</a:t>
            </a:r>
            <a:endParaRPr lang="en-US" dirty="0"/>
          </a:p>
        </p:txBody>
      </p:sp>
      <p:sp>
        <p:nvSpPr>
          <p:cNvPr id="29699" name="Rectangle 3"/>
          <p:cNvSpPr>
            <a:spLocks noGrp="1" noChangeArrowheads="1"/>
          </p:cNvSpPr>
          <p:nvPr>
            <p:ph idx="1"/>
          </p:nvPr>
        </p:nvSpPr>
        <p:spPr/>
        <p:txBody>
          <a:bodyPr/>
          <a:lstStyle/>
          <a:p>
            <a:pPr>
              <a:lnSpc>
                <a:spcPct val="90000"/>
              </a:lnSpc>
            </a:pPr>
            <a:r>
              <a:rPr lang="en-US" dirty="0" smtClean="0"/>
              <a:t>Needs to be related to Thesis</a:t>
            </a:r>
          </a:p>
          <a:p>
            <a:pPr>
              <a:lnSpc>
                <a:spcPct val="90000"/>
              </a:lnSpc>
            </a:pPr>
            <a:endParaRPr lang="en-US" dirty="0" smtClean="0"/>
          </a:p>
          <a:p>
            <a:pPr>
              <a:lnSpc>
                <a:spcPct val="90000"/>
              </a:lnSpc>
            </a:pPr>
            <a:r>
              <a:rPr lang="en-US" dirty="0" smtClean="0"/>
              <a:t>In the sentence after the quote, you need to explain why it’s important</a:t>
            </a:r>
          </a:p>
          <a:p>
            <a:pPr>
              <a:lnSpc>
                <a:spcPct val="90000"/>
              </a:lnSpc>
            </a:pPr>
            <a:endParaRPr lang="en-US" dirty="0" smtClean="0"/>
          </a:p>
          <a:p>
            <a:pPr>
              <a:lnSpc>
                <a:spcPct val="90000"/>
              </a:lnSpc>
            </a:pPr>
            <a:r>
              <a:rPr lang="en-US" dirty="0" smtClean="0"/>
              <a:t>Famous Quote</a:t>
            </a:r>
          </a:p>
          <a:p>
            <a:pPr lvl="1">
              <a:lnSpc>
                <a:spcPct val="90000"/>
              </a:lnSpc>
            </a:pPr>
            <a:r>
              <a:rPr lang="en-US" i="1" dirty="0" smtClean="0"/>
              <a:t>"War </a:t>
            </a:r>
            <a:r>
              <a:rPr lang="en-US" i="1" dirty="0"/>
              <a:t>is nothing without a solider to fight it."</a:t>
            </a:r>
            <a:br>
              <a:rPr lang="en-US" i="1" dirty="0"/>
            </a:br>
            <a:r>
              <a:rPr lang="en-US" i="1" dirty="0"/>
              <a:t>- Unknown </a:t>
            </a:r>
            <a:endParaRPr lang="en-US" i="1" dirty="0" smtClean="0"/>
          </a:p>
          <a:p>
            <a:pPr>
              <a:lnSpc>
                <a:spcPct val="90000"/>
              </a:lnSpc>
            </a:pPr>
            <a:endParaRPr lang="en-US" i="1" dirty="0" smtClean="0"/>
          </a:p>
          <a:p>
            <a:pPr>
              <a:lnSpc>
                <a:spcPct val="90000"/>
              </a:lnSpc>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4000" dirty="0"/>
              <a:t>3 </a:t>
            </a:r>
            <a:r>
              <a:rPr lang="en-US" sz="4000" dirty="0" smtClean="0"/>
              <a:t>Body </a:t>
            </a:r>
            <a:r>
              <a:rPr lang="en-US" sz="4000" dirty="0"/>
              <a:t>P</a:t>
            </a:r>
            <a:r>
              <a:rPr lang="en-US" sz="4000" dirty="0" smtClean="0"/>
              <a:t>aragraphs With </a:t>
            </a:r>
            <a:r>
              <a:rPr lang="en-US" sz="4000" dirty="0"/>
              <a:t>I</a:t>
            </a:r>
            <a:r>
              <a:rPr lang="en-US" sz="4000" dirty="0" smtClean="0"/>
              <a:t>nnovative </a:t>
            </a:r>
            <a:r>
              <a:rPr lang="en-US" sz="4000" dirty="0"/>
              <a:t>I</a:t>
            </a:r>
            <a:r>
              <a:rPr lang="en-US" sz="4000" dirty="0" smtClean="0"/>
              <a:t>deas</a:t>
            </a:r>
            <a:endParaRPr lang="en-US" sz="4000" dirty="0"/>
          </a:p>
        </p:txBody>
      </p:sp>
      <p:sp>
        <p:nvSpPr>
          <p:cNvPr id="17411" name="Rectangle 3"/>
          <p:cNvSpPr>
            <a:spLocks noGrp="1" noChangeArrowheads="1"/>
          </p:cNvSpPr>
          <p:nvPr>
            <p:ph idx="1"/>
          </p:nvPr>
        </p:nvSpPr>
        <p:spPr/>
        <p:txBody>
          <a:bodyPr/>
          <a:lstStyle/>
          <a:p>
            <a:r>
              <a:rPr lang="en-US" dirty="0" smtClean="0"/>
              <a:t>Your essay needs three </a:t>
            </a:r>
            <a:r>
              <a:rPr lang="en-US" dirty="0"/>
              <a:t>points to support your opinion</a:t>
            </a:r>
          </a:p>
          <a:p>
            <a:r>
              <a:rPr lang="en-US" dirty="0"/>
              <a:t>Each of the points will be turned into a body paragraph</a:t>
            </a:r>
          </a:p>
          <a:p>
            <a:r>
              <a:rPr lang="en-US" dirty="0"/>
              <a:t>Try to think of ideas that no one else would think </a:t>
            </a:r>
            <a:r>
              <a:rPr lang="en-US" dirty="0" smtClean="0"/>
              <a:t>of!</a:t>
            </a:r>
            <a:endParaRPr lang="en-US" dirty="0"/>
          </a:p>
        </p:txBody>
      </p:sp>
      <p:pic>
        <p:nvPicPr>
          <p:cNvPr id="26626" name="Picture 2" descr="Image result for new idea"/>
          <p:cNvPicPr>
            <a:picLocks noChangeAspect="1" noChangeArrowheads="1"/>
          </p:cNvPicPr>
          <p:nvPr/>
        </p:nvPicPr>
        <p:blipFill>
          <a:blip r:embed="rId2"/>
          <a:srcRect/>
          <a:stretch>
            <a:fillRect/>
          </a:stretch>
        </p:blipFill>
        <p:spPr bwMode="auto">
          <a:xfrm>
            <a:off x="0" y="4886324"/>
            <a:ext cx="2324100" cy="1971676"/>
          </a:xfrm>
          <a:prstGeom prst="rect">
            <a:avLst/>
          </a:prstGeom>
          <a:noFill/>
        </p:spPr>
      </p:pic>
      <p:pic>
        <p:nvPicPr>
          <p:cNvPr id="26628" name="Picture 4" descr="https://encrypted-tbn2.gstatic.com/images?q=tbn:ANd9GcQOPLxGZ93HlErS5vF31aWRiXq6YZjoPyNYF3eF-IYRuT6Bqdjc0Q">
            <a:hlinkClick r:id="rId3"/>
          </p:cNvPr>
          <p:cNvPicPr>
            <a:picLocks noChangeAspect="1" noChangeArrowheads="1"/>
          </p:cNvPicPr>
          <p:nvPr/>
        </p:nvPicPr>
        <p:blipFill>
          <a:blip r:embed="rId4"/>
          <a:srcRect b="5965"/>
          <a:stretch>
            <a:fillRect/>
          </a:stretch>
        </p:blipFill>
        <p:spPr bwMode="auto">
          <a:xfrm>
            <a:off x="6202792" y="4953000"/>
            <a:ext cx="2636408" cy="164737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sz="4000" dirty="0" smtClean="0"/>
              <a:t>Body Paragraph Example:  Topic</a:t>
            </a:r>
            <a:endParaRPr lang="en-US" sz="4000" dirty="0"/>
          </a:p>
        </p:txBody>
      </p:sp>
      <p:sp>
        <p:nvSpPr>
          <p:cNvPr id="18435" name="Rectangle 3"/>
          <p:cNvSpPr>
            <a:spLocks noGrp="1" noChangeArrowheads="1"/>
          </p:cNvSpPr>
          <p:nvPr>
            <p:ph idx="1"/>
          </p:nvPr>
        </p:nvSpPr>
        <p:spPr/>
        <p:txBody>
          <a:bodyPr/>
          <a:lstStyle/>
          <a:p>
            <a:pPr>
              <a:buNone/>
            </a:pPr>
            <a:r>
              <a:rPr lang="en-US" sz="2800" dirty="0" smtClean="0"/>
              <a:t>	Your </a:t>
            </a:r>
            <a:r>
              <a:rPr lang="en-US" sz="2800" dirty="0"/>
              <a:t>school has a uniform policy.  Some people argue that uniforms in schools are beneficial because they cause less distractions, and some argue that they are not a good idea because they take away a student’s individuality.  Do you agree or disagree with uniform policy?  Make sure to support your </a:t>
            </a:r>
            <a:r>
              <a:rPr lang="en-US" sz="2800" dirty="0" smtClean="0"/>
              <a:t>position.</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55448"/>
            <a:ext cx="9144000" cy="1252728"/>
          </a:xfrm>
        </p:spPr>
        <p:txBody>
          <a:bodyPr>
            <a:normAutofit fontScale="90000"/>
          </a:bodyPr>
          <a:lstStyle/>
          <a:p>
            <a:pPr algn="ctr"/>
            <a:r>
              <a:rPr lang="en-US" sz="4000" dirty="0" smtClean="0"/>
              <a:t>Body Paragraph Example: Thesis and  Ideas</a:t>
            </a:r>
            <a:endParaRPr lang="en-US" sz="4000" dirty="0"/>
          </a:p>
        </p:txBody>
      </p:sp>
      <p:sp>
        <p:nvSpPr>
          <p:cNvPr id="19459" name="Rectangle 3"/>
          <p:cNvSpPr>
            <a:spLocks noGrp="1" noChangeArrowheads="1"/>
          </p:cNvSpPr>
          <p:nvPr>
            <p:ph idx="1"/>
          </p:nvPr>
        </p:nvSpPr>
        <p:spPr/>
        <p:txBody>
          <a:bodyPr>
            <a:normAutofit fontScale="92500"/>
          </a:bodyPr>
          <a:lstStyle/>
          <a:p>
            <a:pPr>
              <a:lnSpc>
                <a:spcPct val="90000"/>
              </a:lnSpc>
            </a:pPr>
            <a:r>
              <a:rPr lang="en-US" sz="2500" dirty="0"/>
              <a:t>Thesis:  </a:t>
            </a:r>
            <a:endParaRPr lang="en-US" sz="2500" dirty="0" smtClean="0"/>
          </a:p>
          <a:p>
            <a:pPr lvl="1">
              <a:lnSpc>
                <a:spcPct val="90000"/>
              </a:lnSpc>
            </a:pPr>
            <a:r>
              <a:rPr lang="en-US" sz="2500" dirty="0" smtClean="0"/>
              <a:t>Uniform </a:t>
            </a:r>
            <a:r>
              <a:rPr lang="en-US" sz="2500" dirty="0"/>
              <a:t>policies are beneficial in schools, and should be implemented nationwide.</a:t>
            </a:r>
          </a:p>
          <a:p>
            <a:pPr>
              <a:lnSpc>
                <a:spcPct val="90000"/>
              </a:lnSpc>
            </a:pPr>
            <a:endParaRPr lang="en-US" sz="2500" dirty="0" smtClean="0"/>
          </a:p>
          <a:p>
            <a:pPr>
              <a:lnSpc>
                <a:spcPct val="90000"/>
              </a:lnSpc>
            </a:pPr>
            <a:r>
              <a:rPr lang="en-US" sz="2500" dirty="0" smtClean="0"/>
              <a:t>Reason </a:t>
            </a:r>
            <a:r>
              <a:rPr lang="en-US" sz="2500" dirty="0"/>
              <a:t>1:  </a:t>
            </a:r>
            <a:endParaRPr lang="en-US" sz="2500" dirty="0" smtClean="0"/>
          </a:p>
          <a:p>
            <a:pPr lvl="1">
              <a:lnSpc>
                <a:spcPct val="90000"/>
              </a:lnSpc>
            </a:pPr>
            <a:r>
              <a:rPr lang="en-US" sz="2500" dirty="0" smtClean="0"/>
              <a:t>Allows </a:t>
            </a:r>
            <a:r>
              <a:rPr lang="en-US" sz="2500" dirty="0"/>
              <a:t>for less bullying based on wardrobe.</a:t>
            </a:r>
          </a:p>
          <a:p>
            <a:pPr>
              <a:lnSpc>
                <a:spcPct val="90000"/>
              </a:lnSpc>
            </a:pPr>
            <a:endParaRPr lang="en-US" sz="2500" dirty="0" smtClean="0"/>
          </a:p>
          <a:p>
            <a:pPr>
              <a:lnSpc>
                <a:spcPct val="90000"/>
              </a:lnSpc>
            </a:pPr>
            <a:r>
              <a:rPr lang="en-US" sz="2500" dirty="0" smtClean="0"/>
              <a:t>Reason </a:t>
            </a:r>
            <a:r>
              <a:rPr lang="en-US" sz="2500" dirty="0"/>
              <a:t>2:   </a:t>
            </a:r>
            <a:endParaRPr lang="en-US" sz="2500" dirty="0" smtClean="0"/>
          </a:p>
          <a:p>
            <a:pPr lvl="1">
              <a:lnSpc>
                <a:spcPct val="90000"/>
              </a:lnSpc>
            </a:pPr>
            <a:r>
              <a:rPr lang="en-US" sz="2500" dirty="0" smtClean="0"/>
              <a:t>Students </a:t>
            </a:r>
            <a:r>
              <a:rPr lang="en-US" sz="2500" dirty="0"/>
              <a:t>will concentrate more on school and less on attire.</a:t>
            </a:r>
          </a:p>
          <a:p>
            <a:pPr>
              <a:lnSpc>
                <a:spcPct val="90000"/>
              </a:lnSpc>
            </a:pPr>
            <a:endParaRPr lang="en-US" sz="2500" dirty="0" smtClean="0"/>
          </a:p>
          <a:p>
            <a:pPr>
              <a:lnSpc>
                <a:spcPct val="90000"/>
              </a:lnSpc>
            </a:pPr>
            <a:r>
              <a:rPr lang="en-US" sz="2500" dirty="0" smtClean="0"/>
              <a:t>Reason </a:t>
            </a:r>
            <a:r>
              <a:rPr lang="en-US" sz="2500" dirty="0"/>
              <a:t>3:  </a:t>
            </a:r>
            <a:endParaRPr lang="en-US" sz="2500" dirty="0" smtClean="0"/>
          </a:p>
          <a:p>
            <a:pPr lvl="1">
              <a:lnSpc>
                <a:spcPct val="90000"/>
              </a:lnSpc>
            </a:pPr>
            <a:r>
              <a:rPr lang="en-US" sz="2500" dirty="0" smtClean="0"/>
              <a:t>It </a:t>
            </a:r>
            <a:r>
              <a:rPr lang="en-US" sz="2500" dirty="0"/>
              <a:t>cuts down on cost of school clothes and time spent getting ready in the morning.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fontScale="90000"/>
          </a:bodyPr>
          <a:lstStyle/>
          <a:p>
            <a:pPr algn="ctr"/>
            <a:r>
              <a:rPr lang="en-US" dirty="0" smtClean="0"/>
              <a:t>Body Paragraph Structure</a:t>
            </a:r>
            <a:endParaRPr lang="en-US" dirty="0"/>
          </a:p>
        </p:txBody>
      </p:sp>
      <p:sp>
        <p:nvSpPr>
          <p:cNvPr id="3" name="Content Placeholder 2"/>
          <p:cNvSpPr>
            <a:spLocks noGrp="1"/>
          </p:cNvSpPr>
          <p:nvPr>
            <p:ph idx="1"/>
          </p:nvPr>
        </p:nvSpPr>
        <p:spPr>
          <a:xfrm>
            <a:off x="685800" y="2057400"/>
            <a:ext cx="7696200" cy="4419600"/>
          </a:xfrm>
        </p:spPr>
        <p:txBody>
          <a:bodyPr>
            <a:normAutofit fontScale="92500" lnSpcReduction="10000"/>
          </a:bodyPr>
          <a:lstStyle/>
          <a:p>
            <a:pPr marL="514350" indent="-514350">
              <a:buFont typeface="+mj-lt"/>
              <a:buAutoNum type="arabicPeriod"/>
            </a:pPr>
            <a:r>
              <a:rPr lang="en-US" sz="2500" dirty="0" smtClean="0"/>
              <a:t>Topic Sentence</a:t>
            </a:r>
          </a:p>
          <a:p>
            <a:pPr marL="514350" indent="-514350">
              <a:buFont typeface="+mj-lt"/>
              <a:buAutoNum type="arabicPeriod"/>
            </a:pPr>
            <a:endParaRPr lang="en-US" sz="2500" dirty="0" smtClean="0"/>
          </a:p>
          <a:p>
            <a:pPr marL="514350" indent="-514350">
              <a:buFont typeface="+mj-lt"/>
              <a:buAutoNum type="arabicPeriod"/>
            </a:pPr>
            <a:r>
              <a:rPr lang="en-US" sz="2500" dirty="0" smtClean="0"/>
              <a:t>Concrete Detail</a:t>
            </a:r>
          </a:p>
          <a:p>
            <a:pPr marL="822960" lvl="1" indent="-457200">
              <a:buFont typeface="+mj-lt"/>
              <a:buAutoNum type="alphaLcPeriod"/>
            </a:pPr>
            <a:r>
              <a:rPr lang="en-US" sz="2500" dirty="0" smtClean="0"/>
              <a:t>Commentary </a:t>
            </a:r>
          </a:p>
          <a:p>
            <a:pPr marL="822960" lvl="1" indent="-457200">
              <a:buFont typeface="+mj-lt"/>
              <a:buAutoNum type="alphaLcPeriod"/>
            </a:pPr>
            <a:endParaRPr lang="en-US" sz="2500" dirty="0" smtClean="0"/>
          </a:p>
          <a:p>
            <a:pPr marL="514350" indent="-514350">
              <a:buFont typeface="+mj-lt"/>
              <a:buAutoNum type="arabicPeriod"/>
            </a:pPr>
            <a:r>
              <a:rPr lang="en-US" sz="2500" dirty="0" smtClean="0"/>
              <a:t>Concrete Detail</a:t>
            </a:r>
          </a:p>
          <a:p>
            <a:pPr marL="822960" lvl="1" indent="-457200">
              <a:buFont typeface="+mj-lt"/>
              <a:buAutoNum type="alphaLcPeriod"/>
            </a:pPr>
            <a:r>
              <a:rPr lang="en-US" sz="2500" dirty="0" smtClean="0"/>
              <a:t>Commentary</a:t>
            </a:r>
          </a:p>
          <a:p>
            <a:pPr marL="822960" lvl="1" indent="-457200">
              <a:buFont typeface="+mj-lt"/>
              <a:buAutoNum type="alphaLcPeriod"/>
            </a:pPr>
            <a:endParaRPr lang="en-US" sz="2500" dirty="0" smtClean="0"/>
          </a:p>
          <a:p>
            <a:pPr marL="514350" indent="-514350">
              <a:buFont typeface="+mj-lt"/>
              <a:buAutoNum type="arabicPeriod"/>
            </a:pPr>
            <a:r>
              <a:rPr lang="en-US" sz="2500" dirty="0" smtClean="0"/>
              <a:t>Concrete Detail</a:t>
            </a:r>
          </a:p>
          <a:p>
            <a:pPr marL="914400" lvl="1" indent="-514350">
              <a:buFont typeface="+mj-lt"/>
              <a:buAutoNum type="alphaLcPeriod"/>
            </a:pPr>
            <a:r>
              <a:rPr lang="en-US" sz="2500" dirty="0" smtClean="0"/>
              <a:t>Commentary</a:t>
            </a:r>
          </a:p>
          <a:p>
            <a:pPr marL="914400" lvl="1" indent="-514350">
              <a:buFont typeface="+mj-lt"/>
              <a:buAutoNum type="alphaLcPeriod"/>
            </a:pPr>
            <a:endParaRPr lang="en-US" sz="2500" dirty="0" smtClean="0"/>
          </a:p>
          <a:p>
            <a:pPr marL="514350" indent="-514350">
              <a:buFont typeface="+mj-lt"/>
              <a:buAutoNum type="arabicPeriod"/>
            </a:pPr>
            <a:r>
              <a:rPr lang="en-US" sz="2500" dirty="0" smtClean="0"/>
              <a:t>Conclusion / Transition Sentence</a:t>
            </a:r>
          </a:p>
          <a:p>
            <a:endParaRPr lang="en-US" sz="2000" dirty="0"/>
          </a:p>
        </p:txBody>
      </p:sp>
      <p:pic>
        <p:nvPicPr>
          <p:cNvPr id="23553" name="Picture 1" descr="C:\Users\Vee\Pictures\traffic light.png"/>
          <p:cNvPicPr>
            <a:picLocks noChangeAspect="1" noChangeArrowheads="1"/>
          </p:cNvPicPr>
          <p:nvPr/>
        </p:nvPicPr>
        <p:blipFill>
          <a:blip r:embed="rId2"/>
          <a:srcRect/>
          <a:stretch>
            <a:fillRect/>
          </a:stretch>
        </p:blipFill>
        <p:spPr bwMode="auto">
          <a:xfrm>
            <a:off x="6629400" y="2514600"/>
            <a:ext cx="1628775" cy="28003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a:t>
            </a:r>
            <a:endParaRPr lang="en-US" dirty="0"/>
          </a:p>
        </p:txBody>
      </p:sp>
      <p:sp>
        <p:nvSpPr>
          <p:cNvPr id="3" name="Content Placeholder 2"/>
          <p:cNvSpPr>
            <a:spLocks noGrp="1"/>
          </p:cNvSpPr>
          <p:nvPr>
            <p:ph idx="1"/>
          </p:nvPr>
        </p:nvSpPr>
        <p:spPr/>
        <p:txBody>
          <a:bodyPr/>
          <a:lstStyle/>
          <a:p>
            <a:r>
              <a:rPr lang="en-US" dirty="0" smtClean="0"/>
              <a:t>The controlling idea for your paragraph (what the paragraph is about)</a:t>
            </a:r>
          </a:p>
          <a:p>
            <a:endParaRPr lang="en-US" dirty="0" smtClean="0"/>
          </a:p>
          <a:p>
            <a:r>
              <a:rPr lang="en-US" dirty="0" smtClean="0"/>
              <a:t>Must be covered by your thesis, relate directly to it, and support it</a:t>
            </a:r>
          </a:p>
        </p:txBody>
      </p:sp>
      <p:sp>
        <p:nvSpPr>
          <p:cNvPr id="22530" name="AutoShape 2" descr="Image result for traffic light"/>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Image result for green traffic light"/>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5" name="Picture 7" descr="Image result for green traffic light"/>
          <p:cNvPicPr>
            <a:picLocks noChangeAspect="1" noChangeArrowheads="1"/>
          </p:cNvPicPr>
          <p:nvPr/>
        </p:nvPicPr>
        <p:blipFill>
          <a:blip r:embed="rId2"/>
          <a:srcRect/>
          <a:stretch>
            <a:fillRect/>
          </a:stretch>
        </p:blipFill>
        <p:spPr bwMode="auto">
          <a:xfrm>
            <a:off x="7315200" y="4800600"/>
            <a:ext cx="1501980" cy="2057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Detail</a:t>
            </a:r>
            <a:endParaRPr lang="en-US" dirty="0"/>
          </a:p>
        </p:txBody>
      </p:sp>
      <p:sp>
        <p:nvSpPr>
          <p:cNvPr id="3" name="Content Placeholder 2"/>
          <p:cNvSpPr>
            <a:spLocks noGrp="1"/>
          </p:cNvSpPr>
          <p:nvPr>
            <p:ph idx="1"/>
          </p:nvPr>
        </p:nvSpPr>
        <p:spPr/>
        <p:txBody>
          <a:bodyPr/>
          <a:lstStyle/>
          <a:p>
            <a:r>
              <a:rPr lang="en-US" dirty="0" smtClean="0"/>
              <a:t>Fact, Reason, Detail, or Quote</a:t>
            </a:r>
          </a:p>
          <a:p>
            <a:endParaRPr lang="en-US" dirty="0" smtClean="0"/>
          </a:p>
          <a:p>
            <a:r>
              <a:rPr lang="en-US" dirty="0" smtClean="0"/>
              <a:t>A fact that supports the claim in your topic sentence</a:t>
            </a:r>
          </a:p>
        </p:txBody>
      </p:sp>
      <p:pic>
        <p:nvPicPr>
          <p:cNvPr id="21506" name="Picture 2" descr="Image result for yellow traffic light"/>
          <p:cNvPicPr>
            <a:picLocks noChangeAspect="1" noChangeArrowheads="1"/>
          </p:cNvPicPr>
          <p:nvPr/>
        </p:nvPicPr>
        <p:blipFill>
          <a:blip r:embed="rId2"/>
          <a:srcRect/>
          <a:stretch>
            <a:fillRect/>
          </a:stretch>
        </p:blipFill>
        <p:spPr bwMode="auto">
          <a:xfrm>
            <a:off x="7267972" y="4572000"/>
            <a:ext cx="1495027" cy="204787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Commentary</a:t>
            </a:r>
            <a:endParaRPr lang="en-US" dirty="0"/>
          </a:p>
        </p:txBody>
      </p:sp>
      <p:sp>
        <p:nvSpPr>
          <p:cNvPr id="3" name="Content Placeholder 2"/>
          <p:cNvSpPr>
            <a:spLocks noGrp="1"/>
          </p:cNvSpPr>
          <p:nvPr>
            <p:ph idx="1"/>
          </p:nvPr>
        </p:nvSpPr>
        <p:spPr/>
        <p:txBody>
          <a:bodyPr/>
          <a:lstStyle/>
          <a:p>
            <a:r>
              <a:rPr lang="en-US" dirty="0" smtClean="0"/>
              <a:t>Analysis / Explanation</a:t>
            </a:r>
          </a:p>
          <a:p>
            <a:endParaRPr lang="en-US" dirty="0" smtClean="0"/>
          </a:p>
          <a:p>
            <a:r>
              <a:rPr lang="en-US" dirty="0" smtClean="0"/>
              <a:t>Explains why you included your concrete detail within this paragraph (how CD relates to the topic sentence)</a:t>
            </a:r>
          </a:p>
        </p:txBody>
      </p:sp>
      <p:sp>
        <p:nvSpPr>
          <p:cNvPr id="20482" name="AutoShape 2" descr="data:image/jpeg;base64,/9j/4AAQSkZJRgABAQAAAQABAAD/2wCEAAkGBxQSEhUUEhIVFhUUFBQUFRUXFRcUFRUUFRgXFxQVFBQYHCggGBolHRQUITEhJSkrLi4uFx8zODMsNygtLisBCgoKDQ0OGRAPFCscHyYtLCw3Nys3NSw3MTc3MjcrNzcwKyw4LCsyMjguMTcuKzcuNyswLCwtMiwsNzY3Ky0sLP/AABEIAQcAwAMBIgACEQEDEQH/xAAcAAABBAMBAAAAAAAAAAAAAAAAAwQFBwECBgj/xABHEAABAwIBBwYJCgUFAQEBAAABAAIDBBEhBRIxQVFhcQYHIiNysRMyM1JUgZGS0hQVF0Jik5ShwdFDU4Ky4RZEY3Pwo8JV/8QAGwEBAQADAQEBAAAAAAAAAAAAAAEEBQYDBwL/xAAuEQEAAQMBBgMHBQAAAAAAAAAAAQIDEQQFITFBUWESocEGE1JxgZHRIjKx4fD/2gAMAwEAAhEDEQA/ALwQhCgEIQgEIQgEJOpkzWOda+a0uttsLqmo+eapIB+Rw44+Vf8ACgulCpoc8NT6HD96/wCFbfS/U+hw/ev+FBcaFTn0v1XocP3r/hR9L9T6JD96/wCFBcaFTn0v1PokP3r/AIUfS/U+hw/ev+FBcaFTn0v1PocP3r/hWp54an0OH71/woLlQqWk55qkAn5HDhj5V/wq5aeTOY11rZzQbbLi9kCiEIQCEIQCEIQayPDQXOIAAJJOAAGJJOxQbOWuTjoyhSffx92cp0i+B0FecOUuRfmvKUkAFoJuugOoNcTdl/sm44WOtBew5XUHp1L9/H8Sz/quh9Opvv4/iVLwuCeRW3ILb/1dQenUv4iL4lkcrKH06l+/j+JVWxo2BLsA2BTIsXKfK6hbE+9dTYtcB10eJIOAxXnikh6LeyO5TnOCOpZ2kxpI+g3sjuVCbYVuIU6DAEu2NrAHy452LIsQXDU550tZu0lSqqKYzMvSzZuXq4ot05mTSnonP8RpdbSQMBxdoCWOTbeNLE3dn539oKTqq58gsTZo0MaM1o4NCb37v0WFVrfhh09j2Zqxm9cxPSI9f6PBk0HxZoj/AFFv9wCSqKB7MXNIGp2lp/qGCRvoStJWPj8RxA1jS07i04FSnW/FC3vZjdM2ru/pMfTjH4ImFaOiUq1jZQTGA14FzENDxpJivoP2fYm+aCLhZtFdNcZplzOo092xX4LtOJRFXD0Xdk9y9DZL5XUDomWrqbBjQeuYLHNGBF1Q9XF0Hdk9ye83o6l9/OP6L9PFeh5WUPp1L9/H8Sx/q6g9OpfxEXxKs5ANyQe0bApkWr/quh9Opvv4/iWp5XUHp1L9/H8SqSW25M5nDcqLjfy1ycNOUKT8RH3ZynI3hwDmkEEAgjEEHEEHYvOPJvInzplKOAi8EPW1B1FjSLMvtcbDhc6l6PAtgNCDK4Pni5M/LKIyxtvPSXmjsLlzQOtj2m7Rew0lrV3iEHmjIteJGNOuymYpVHcuMhnJmUXsaLQVF5odQbnHpxjV0XHRsLUnBVoOgjlCXbKFCR1CWFQmAw5cyXjb2liiZ0G9kdyacqpbsHFPqPybOy3uQLQtF3OeLsiAc4ee84Rs4Ei53BMJ5nPdnON3ONyf2TuodaCMfzHySu4A+Dj/ACafamNtC1mquTVX4ejt9gaSm3p/ezH6qs/bfHplr7PyWf23bEW3FFt2r9Fiw6GrjO6OfTt3Z2f4Wvs/JbW0LFtxQjnujy6/NljiCCDYjEEYEEaCFJzuDg2UADPJbIBobMBe43OGPEFRdt2r9E9ocWTM2xmRvbiOe0+zO9qydNcmmvHKWk27pKb2m8cRHipiJ+nPn9WlazoP7J7lnkNJaN3aWao3jcdrCfyTLkrLZh4raOCdg6UJB8oTF1QkZKhMBzLKofLNcI2E69S3nqkpyHyGcp5RYxwvBT2mm1h1j0Iz2nD2ByC0+Z3kyaOiEsjbT1dppb6WtI6qPaLNN7HQXOXeIQgEIQg4znY5MmuoXeDbeeDrobaSWjpsHabcW25uxUDk6tzmgr1ivNnOlye+b8oOLBaCqzpo9jXX66McHEO3B4GpAzjqE4bUqCjqEu2oQKZclu0cVN0fk2dlvcuYr5bhdRSeIzst7kGlZ5On/wCm3rD33TW+hP5GZ0B2wyO+7l6TTwDg4etMNn+FqdRTi5L6Hse9FzRUYnhGP57Nb71m+/V+ix7PyWf23bF4Q21XGd8c+nbszfQtb71ts/wtfZ+SEc98eXX5M336v0T7JHjk6hFMTw8G4fqmP7btifUzS2GR2uS0DOLzeQ+po/NetmnNyPm121LsW9HXMzH7cfeJjoTkHUn/AK//AMqHyFLmtPFTdWOrd2T3LmKCWwW4fN086pTeSoTF1QkJKhBvlGtzWkq/uajkwaGhb4QWnn66baC4dCM9lthxztqqDmr5PfOGUGl4vBS2mk2OffqY/WQXbwwjWvSSAQhCAQhCAXJ85vJj5woZI2jro+ugP/IwHo/1AlvrB1LrEIPG0M23gRrB1gpy2Zdnz08lDS1vh4mEw1d39EEhkw8q3AYZ1w4by7YuCEb/AOXJ7jv2QOJpLhdpQnq2dlvcuF8G/wDlv9x37LtaB/Vs7I7kDxkmY7OtnAtLJG+dG7SBvGkbwmlZS5hbY5zHdJjxoc39xoI1JyCt4pM24sHRuN3RnAX85h+q7frXhfsxcju2uy9p1aOqYnfTPGPX/cUVbcs23f8ArJ+7Jod5F4P/ABvIZIOF+i7iD6k3loZGnpRvH9Jts0rWVWq6eNLuLO0NLfiZt3YndPXPLlkhswWLbkvHRyOIDY3k7mFOG5LzfLPDPsiz5DwY04cSQlNuurhS/V7XaazEzcuxH369M5NqWmMjs0C2FyToa22LnHUAn0jw4tzfJxgtjvgXXPTkI2u7lmR9xmMGZHpzbguedsrhp3NGAWhK2Vix7vfPFxO1tq1ayYop3UR59/wSrj1b+y7uK4uGSwXX17urf2T3LiQx+pj/AFMcf0WQ0xy6ZNpp8Fh0b/5cnuO/Zd5zLcljVVwmlYRFSWk6TSA6Y+SGIxtYu/pG1BcfNlyY+b6GONw66Trpz/yPA6P9IDW+onWurQhAIQhAIQhAIQhAIQhAhX+Sk7D/AO0rzbRu6LeyO5ekq7yUnYf3FeaqTxW8B3IJBhW4SUaVCAcL6Rfit45C3xXOHBzm9xWqEG75nHS953F7iPZdJtaBoAHBZQgwVo8rcpKRA0rHdF3ZPcvSVB5KPsM/tC81Vfiu4HuXpWg8lH2GdwQLoQhAIQhAIQhBpNIGtLjezQSbAk2AubAYk7lxlJzq5Nk8SaQ8Kec/mGWXbLzzy+yL825TJaLU9ZnSxjU19+tYOBIO4PA1ILbbziUB/iS/h5/gW45f0P8AMl/Dz/AqlgkT6J6CyxzgUXny/hp/gW7eXdGfrS/h5/gVdMcl2PUyOyyzzh0MUTs+SQZwc0dRLpINvqqlqIdFvZHcpHnBN4WdpNaNvQb2R3KhdgSgScjw1pc42AFydgUHLO+oNwSyIaABdz7aL7kEhVZZiYbAl7tGawZxSHzw8+LTvttJA9X6Igp2MwY22B0AjYlMLa9O/ag0+eXjxqd44EG3FOaPK8UmAdZ3muGaUibY6dG/YkqmkY/Bzb6cbG4KCYKTeFDU1W+A5shzojgHnxmW87aMFN6RcYgoI+tHRd2T3K6cic4dDLE0sfKc1rWnqJdIAuMGqnaxvQd2T3J1zfG0Lu0guR3LujH1pfw8/wAC0POBRefL+Gn+BcI96Qe5TIsM8v6L+ZL+Hn+BaO5xKAfxJfw8/wACraV6YzyKizavnUybH480g4084/MssuyhkDmhwvZwBFwQbEXFwcQdy8+cgci/OeUxni9PR5ssg1OffqmHiQSdoaRrXoZALkuc/kz8voXsYLzxddAdfhGfUB+0Lt2XIOpdahB5jyDlDPYL4EYEbCNIKnYpklzn5BOT8omVgtBWF0jdjZv4rN1yc4dojUoyCqQdFHMl2zqDjqUsKjegZct5Lxt7SzRN6DeyO5MeVEl2DipCkPVt7I7kERlWTwsoi+o0Z0m8nQ3804wAIB1btiaZKF2uk1yPzu5PXXx4bf8ACAJx06js3LF8NOvdtW5vf1HXw3LXG3r27+CDDjpx1btiyTjp1HZuQ6+PDbu4LJvf1HXw3IE5GhzSCbgmxGG1a5ElLC6Bxvm9Jh2t2epK429e3fwTKtObNDJ9sMPB+CCYrW9B3ZPcsciJLRu7S3rPJv7Lu5R/JeSzDxQdg6dISTJg6o3pGSpQO5ZlB5cyhmMNtJwHE7kpPVKT5r8g/OGUBK8Xgoy2R2x038Jm+xBceyNqC1+a/kx8goWMeLTy9dPt8I/6h7Is3iDtXWoQgEIQg5nnF5NfOFDJCAPCt62A7JmXzRfUHC7TucV5xyfVG1iCHNwcDgQRgQRqK9aLzzzy8nPkdd8ojbaGru420NqB5QaMM4WdvJdsQQcdQnDahQUdQl21G9AtlqS7RxU1AOqHYHcuYrZbhdVSeIzst7kELknyLPVo0adydu16dG9M6UZkkkRwAcHN2FpttTxx046tyDJ069B27ljVr079qyTj42o7NyxfDTr3bUA7Xp0b9iydOvQdu5YcdOOrdsWScfG1HZuQY1a9O/amWVf4YGkzR6eO9Pb4ade7amuZ4SpjbpbH1hO/Q0YIJms8R/Zd3KByJJmtPFT1X4j+y7uXK0MtggnXVCbyVCYuqN6QkqEG+UKo2sAS44NAxJJwAAGkr0dzdcmvm+hjhNvCu62cjXK+2cL6wBZo3NCqHmZ5N/LK01Mjbw0lnNvodUHGMb80dLcczavQiAQhCAQhCAXP8vOTjcoUUtObZ5GfE7zZmYsPDUdziugQg8bBzmkteC1zSWuacC1zTZwI2ghLtmVm88XIGd1YKmip5JW1DbytjbfMlbYFxGxwt6wdq4Ych8p+gVHuf5QRUslwu0oT1bOy3uUC7kVlIC5oKgAaTmaBtOKmaB3Vs7I7kCGWaIuzZY/Hjvh5zfNSNLVCRpc3ZYjWDrBFlLgqNr8lZxz4nZj9Y+q7bfeg2JN9Wg6+G5Yubevbv4Jkaws8uwsOi4Jc08D6ko2uiI8cab+NbC99Z2IHLicdGjbu4LNzfVoOvhuTR9fEL9MY6Ole/sK0+UPk8gwnVnuuGi+vfoQK1lXmC1ruJOa0Ykm+xPMj0RiaS83e85zz3D1LXJ+SxGc95z5LeMdW0NT8lAlXHq39l3cuLiksF19e7q39k9yhmcispEAigqCDiDmaR7UEU6ZI9J7msYC573BjWjS5zjZrQNpJCmjyHyn/APz6j3P8ru+ZvkFOysNTW074hA3qWyC2dK+4zgL4hrb+twOpBavIbk43J9FFTjFwGdK7z5XYvdwvgNwCnkIQCEIQCEIQCEIQCEIQIV/kpOw/+0rzZRu6LeA7l6TrvJv7Du4rzVSeK3gO4IJBhW4ScaUCDJCbPoIjiYme6E5Qgbx0MbdEbB/SE4QhBgrR5W5SciBlWO6LuB7l6ToPJR9hn9oXmqs8V3A9xXpWg8lH2GdwQLoQhAIQhAIQhBrLfNObbOsc2+i+q+66p/J/O5VPfJHJSQskie6N7TI+4e02cCLaiDrVxKkOefIRpauKviFo5yIp7aBK0dBx7TRbizeg6FnORUn/AG8Pvv8A2S7ecGpP+3h99/7LgKaa4BGtP4pER2Q5e1Xo8Hvv/ZKs5cVJ/gQe+/8AZckx6XY9TKpDlTzk1EEV/AQnPuzxn4Ai11XlE3ot7I7k+5fm8TO0m9EOg3sjuVC7AtKqrZGAXutc2A1k7gtK6qETL2udDW7TsUXDT3PhJSDJb1NvqaDdAs+umf5NoY3U52LiNfRwtqSfgpTiZ5NlgGgbL/qnROOnbs3LF9+vdtQN/BzDRO/Dzg03SkeUZWeWaCB9Zl721ktxShOnHuWScdO3ZuQPYKhsjc5hBB/9jsWXhQskZjcZYvGxzm6njVgNehS9LUCRgc3QdR0g6wUDWtb0Xdk9ysPkrzk1E8NzBCMyzPGfjYWuuCrR0Hdk9yccgHWid2kFlv5cVI/gQe+/9kkeXtV6PB77/wBlzz3pB71Mjpn84NSP9vD77/2SD+cipH+3h99/7LlpZEwqZrAk6lUdJlDncqmPjjZRwvkle1jGiR93OcbNAFtZIVvw3zRnWDrDOAxGdbGx2XVJ8zGQjVVctfKLx0944L6DK4dNw7LTbi/crvRQorlTkNldSTU0miVhAPmvGLHjg4A+pSqEHl3JMr4nPgmFpIXujeNjmGx9WCnYqjepnnw5PmCePKEQ6MubDUWGh4HVSHiBmknzW7VxlNVXAQdKyoS7alQMdSl21CIacs5c6NvFL0Y6DeyO5RnKSS7BxUlSm0bT9gH8kVEvPhZ3O+rEQxo1Zx8Y/nZOzfHht/wmeS8YmnSXWcTtvZOyNOGpBtjf26+G5Yx/Pbv4IIx0bf03rFt2v9UGTfHht/ws439uvhuWpGnBZIx0bf03oDH89u/gm9E/wU+ZobKCQNQeMT7Ql7btf68UzyibGNwwtKz1g4EIJmsHQd2T3JDkZLmxu4pet8m/su7lGcmpLMPFB1rqlIvqFHunSElSiHks+9QWVZXyuZBCLyTPbGwbXONhfdit6mqsCuz5j+T5nnkyhKOjFnQ09xpeR1sgvsBzQftO2Iq1+S2Q2UNJDTR6ImAF2jOecXvPFxJ9alUIQCEIQR3KLI0dbTS00viSsLb2BLTpa8X1tIBG8Ly4YZKeWSnmFpIXmNw1XGsbQRYjcV60VLc/fJrNdHlCMebDUW/+Uh/sP9KDgI6hOGzqCinS7Z0DjK0l2hT9MLxtG1g7lydVLcLrqPxGdlvcghclHqmtOBbZtuFtqeE6cdW5M3t8DUOb9Wbpt2Zw8YXT03x4IAnHTt2bli+/Xu2rY3v7f0WMbev9UGCdOPcs3x07dm5Bvjw/RZN7+3XwQa336921Mso4uiaMbys9QGk4J9jb1/qmtA0TT+E+rEC0bC84Ej/2xBL1niP7Lu5c9kiSzSuhrPEf2Xdy5GkksEE06dISVCYunSEs6ByIZKmWOnhF5JnhjRqBOknYALknYCvUfJ3I8dHTRU0XiRMDQcAXHS55trc4kneVVHMJyaznSZQkHnQ09/8A6yD+wcHq6EAhCEAhCEAmeWcmMqoJYJRdkrHMdwI0jeDYjeE8Qg8fZXydJSVEtNL48Lyw7HDS143OaQ4cUi2Zegucrmy+c5o54pmwyNYY5CWF/hGg3YcHCxF3cbjYuRHMRN6dH9y740FWPkuu1oH9Wzst7lNz8x0zGud8ujOa0u8i7UL+euZo5LMaPsjuQOco0glZm3sdLXa2lRMFUWnwc1hJqOpw1EHQpdsqTqoGSizwDbEHWDuKBO2Ojbs3LFt2vdtTN1FNH5J7XDUH3uBsv7Fr8pmGBgO24cCL6e9A+I04dyyeGo7NyYfKJzogIvpznDBbNyfJJ5d4t5rLj2lBpJMZT4KHfnPxs0aRY6Nim6SARsDW6Br1k6yUlTxtjbmsAAH/ALHatnSoM17+rf2Xdy4pkll1VZJdjh9k9y6an5jp3Na75dGM5oNvAuOkX89BVzpUtkjJ0lXURU0XjzPDBsaNLnnc1oJPBWceYib06P7l3xrrubXmy+bJpJ5ZmzSOYI47MLBG0m7ziTcmzRusdqDucjZMZSwRQRCzImNY3gBpO8m5O8p4hCAQhCAQhCAQhCAQhCBvlDyUn/W/+0ry5Sz9FvAdy9UTx5zXNP1mlvtFlWDOZWAC3yyow+zF8KCsGzLcTKzxzNQ+mT+7F8Kz9DcPpk/uxfCgrDwyPDK0Poch9Mn92L4UfQ5D6ZP7sXwoKv8ADI8MrQ+hyH0yf3YvhR9DkPpk/uxfCgq4zLR0ytP6G4fTJ/di+FYPM1D6ZP7sXwoKjqZ+i7ge5eo8neSj/wCtn9oVav5lYCLfLKjH7MXwqz4I81rW+a0N9gsg3QhCAQhCAQhCAQhCAQhCAQhCAQhCAQhCAQhCAQhCAQhCAQhCAQhCAQhCAQhCD//Z">
            <a:hlinkClick r:id="rId2"/>
          </p:cNvPr>
          <p:cNvSpPr>
            <a:spLocks noChangeAspect="1" noChangeArrowheads="1"/>
          </p:cNvSpPr>
          <p:nvPr/>
        </p:nvSpPr>
        <p:spPr bwMode="auto">
          <a:xfrm>
            <a:off x="46038" y="-2324100"/>
            <a:ext cx="3533775" cy="48482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3" name="Picture 3" descr="C:\Users\Vee\Pictures\traffic light red.png"/>
          <p:cNvPicPr>
            <a:picLocks noChangeAspect="1" noChangeArrowheads="1"/>
          </p:cNvPicPr>
          <p:nvPr/>
        </p:nvPicPr>
        <p:blipFill>
          <a:blip r:embed="rId3"/>
          <a:srcRect/>
          <a:stretch>
            <a:fillRect/>
          </a:stretch>
        </p:blipFill>
        <p:spPr bwMode="auto">
          <a:xfrm>
            <a:off x="7391400" y="4648200"/>
            <a:ext cx="1501980" cy="2057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Transition Words</a:t>
            </a:r>
            <a:endParaRPr lang="en-US" dirty="0"/>
          </a:p>
        </p:txBody>
      </p:sp>
      <p:sp>
        <p:nvSpPr>
          <p:cNvPr id="20483" name="Rectangle 3"/>
          <p:cNvSpPr>
            <a:spLocks noGrp="1" noChangeArrowheads="1"/>
          </p:cNvSpPr>
          <p:nvPr>
            <p:ph idx="1"/>
          </p:nvPr>
        </p:nvSpPr>
        <p:spPr/>
        <p:txBody>
          <a:bodyPr/>
          <a:lstStyle/>
          <a:p>
            <a:r>
              <a:rPr lang="en-US" dirty="0" smtClean="0"/>
              <a:t>Move </a:t>
            </a:r>
            <a:r>
              <a:rPr lang="en-US" dirty="0"/>
              <a:t>from one thought to the next</a:t>
            </a:r>
          </a:p>
          <a:p>
            <a:endParaRPr lang="en-US" dirty="0" smtClean="0"/>
          </a:p>
          <a:p>
            <a:r>
              <a:rPr lang="en-US" dirty="0" smtClean="0"/>
              <a:t>Usually </a:t>
            </a:r>
            <a:r>
              <a:rPr lang="en-US" dirty="0"/>
              <a:t>at the beginning of </a:t>
            </a:r>
            <a:r>
              <a:rPr lang="en-US" dirty="0" smtClean="0"/>
              <a:t>body </a:t>
            </a:r>
            <a:r>
              <a:rPr lang="en-US" dirty="0"/>
              <a:t>paragraphs</a:t>
            </a:r>
          </a:p>
          <a:p>
            <a:endParaRPr lang="en-US" dirty="0" smtClean="0"/>
          </a:p>
          <a:p>
            <a:r>
              <a:rPr lang="en-US" dirty="0" smtClean="0"/>
              <a:t>Avoid </a:t>
            </a:r>
            <a:r>
              <a:rPr lang="en-US" dirty="0"/>
              <a:t>the same weak transition words (first, next, last)</a:t>
            </a:r>
          </a:p>
        </p:txBody>
      </p:sp>
      <p:pic>
        <p:nvPicPr>
          <p:cNvPr id="19458" name="Picture 2" descr="Image result for bridge"/>
          <p:cNvPicPr>
            <a:picLocks noChangeAspect="1" noChangeArrowheads="1"/>
          </p:cNvPicPr>
          <p:nvPr/>
        </p:nvPicPr>
        <p:blipFill>
          <a:blip r:embed="rId2"/>
          <a:srcRect/>
          <a:stretch>
            <a:fillRect/>
          </a:stretch>
        </p:blipFill>
        <p:spPr bwMode="auto">
          <a:xfrm>
            <a:off x="5715000" y="4572000"/>
            <a:ext cx="3191916" cy="212407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Paragraph</a:t>
            </a:r>
            <a:endParaRPr lang="en-US" dirty="0"/>
          </a:p>
        </p:txBody>
      </p:sp>
      <p:sp>
        <p:nvSpPr>
          <p:cNvPr id="3" name="Content Placeholder 2"/>
          <p:cNvSpPr>
            <a:spLocks noGrp="1"/>
          </p:cNvSpPr>
          <p:nvPr>
            <p:ph idx="1"/>
          </p:nvPr>
        </p:nvSpPr>
        <p:spPr/>
        <p:txBody>
          <a:bodyPr/>
          <a:lstStyle/>
          <a:p>
            <a:r>
              <a:rPr lang="en-US" sz="2000" dirty="0" smtClean="0"/>
              <a:t>Restates your thesis in a different way</a:t>
            </a:r>
          </a:p>
          <a:p>
            <a:endParaRPr lang="en-US" sz="2000" dirty="0" smtClean="0"/>
          </a:p>
          <a:p>
            <a:r>
              <a:rPr lang="en-US" sz="2000" dirty="0" smtClean="0"/>
              <a:t>Gives an overview of the ideas present in your paper</a:t>
            </a:r>
          </a:p>
          <a:p>
            <a:endParaRPr lang="en-US" sz="2000" dirty="0" smtClean="0"/>
          </a:p>
          <a:p>
            <a:r>
              <a:rPr lang="en-US" sz="2000" dirty="0" smtClean="0"/>
              <a:t>Restate each topic sentence</a:t>
            </a:r>
          </a:p>
          <a:p>
            <a:endParaRPr lang="en-US" sz="2000" dirty="0" smtClean="0"/>
          </a:p>
          <a:p>
            <a:r>
              <a:rPr lang="en-US" sz="2000" dirty="0" smtClean="0"/>
              <a:t>Clincher Statement - thought to ponder</a:t>
            </a:r>
          </a:p>
          <a:p>
            <a:pPr lvl="1"/>
            <a:r>
              <a:rPr lang="en-US" sz="2000" dirty="0" smtClean="0"/>
              <a:t>No question</a:t>
            </a:r>
          </a:p>
          <a:p>
            <a:pPr>
              <a:buNone/>
            </a:pPr>
            <a:endParaRPr lang="en-US" sz="2000" dirty="0"/>
          </a:p>
        </p:txBody>
      </p:sp>
      <p:pic>
        <p:nvPicPr>
          <p:cNvPr id="18433" name="Picture 1" descr="C:\Users\Vee\Pictures\castle essay moat1.png"/>
          <p:cNvPicPr>
            <a:picLocks noChangeAspect="1" noChangeArrowheads="1"/>
          </p:cNvPicPr>
          <p:nvPr/>
        </p:nvPicPr>
        <p:blipFill>
          <a:blip r:embed="rId2"/>
          <a:srcRect/>
          <a:stretch>
            <a:fillRect/>
          </a:stretch>
        </p:blipFill>
        <p:spPr bwMode="auto">
          <a:xfrm>
            <a:off x="5791200" y="3886200"/>
            <a:ext cx="3106933" cy="25431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Persuasive </a:t>
            </a:r>
            <a:r>
              <a:rPr lang="en-US" dirty="0" smtClean="0"/>
              <a:t>Writing</a:t>
            </a:r>
            <a:endParaRPr lang="en-US" dirty="0"/>
          </a:p>
        </p:txBody>
      </p:sp>
      <p:sp>
        <p:nvSpPr>
          <p:cNvPr id="7171" name="Rectangle 3"/>
          <p:cNvSpPr>
            <a:spLocks noGrp="1" noChangeArrowheads="1"/>
          </p:cNvSpPr>
          <p:nvPr>
            <p:ph idx="1"/>
          </p:nvPr>
        </p:nvSpPr>
        <p:spPr/>
        <p:txBody>
          <a:bodyPr/>
          <a:lstStyle/>
          <a:p>
            <a:r>
              <a:rPr lang="en-US" sz="3000" dirty="0"/>
              <a:t>An essay which tries to convince a reader to believe what you believe about a certain topic</a:t>
            </a:r>
            <a:r>
              <a:rPr lang="en-US" sz="3000" dirty="0" smtClean="0"/>
              <a:t>.</a:t>
            </a:r>
          </a:p>
          <a:p>
            <a:endParaRPr lang="en-US" sz="3000" dirty="0" smtClean="0"/>
          </a:p>
          <a:p>
            <a:r>
              <a:rPr lang="en-US" sz="3000" dirty="0" smtClean="0"/>
              <a:t>The writer presents a claim, provides reasons, and proves the claim with evidence.</a:t>
            </a:r>
          </a:p>
          <a:p>
            <a:endParaRPr lang="en-US" sz="3000" dirty="0" smtClean="0"/>
          </a:p>
          <a:p>
            <a:r>
              <a:rPr lang="en-US" sz="3000" dirty="0" smtClean="0"/>
              <a:t>Goal:  Get the reader to agree with what the writer is arguing.</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0"/>
            <a:ext cx="8229600" cy="1252728"/>
          </a:xfrm>
        </p:spPr>
        <p:txBody>
          <a:bodyPr>
            <a:normAutofit/>
          </a:bodyPr>
          <a:lstStyle/>
          <a:p>
            <a:r>
              <a:rPr lang="en-US" dirty="0" smtClean="0"/>
              <a:t>Clincher Statement</a:t>
            </a:r>
            <a:endParaRPr lang="en-US" dirty="0"/>
          </a:p>
        </p:txBody>
      </p:sp>
      <p:sp>
        <p:nvSpPr>
          <p:cNvPr id="21507" name="Rectangle 3"/>
          <p:cNvSpPr>
            <a:spLocks noGrp="1" noChangeArrowheads="1"/>
          </p:cNvSpPr>
          <p:nvPr>
            <p:ph idx="1"/>
          </p:nvPr>
        </p:nvSpPr>
        <p:spPr/>
        <p:txBody>
          <a:bodyPr/>
          <a:lstStyle/>
          <a:p>
            <a:r>
              <a:rPr lang="en-US" dirty="0" smtClean="0"/>
              <a:t>Last sentence </a:t>
            </a:r>
            <a:r>
              <a:rPr lang="en-US" dirty="0"/>
              <a:t>of your </a:t>
            </a:r>
            <a:r>
              <a:rPr lang="en-US" dirty="0" smtClean="0"/>
              <a:t>essay</a:t>
            </a:r>
          </a:p>
          <a:p>
            <a:endParaRPr lang="en-US" dirty="0" smtClean="0"/>
          </a:p>
          <a:p>
            <a:r>
              <a:rPr lang="en-US" dirty="0" smtClean="0"/>
              <a:t>It </a:t>
            </a:r>
            <a:r>
              <a:rPr lang="en-US" dirty="0"/>
              <a:t>should almost shock your </a:t>
            </a:r>
            <a:r>
              <a:rPr lang="en-US" dirty="0" smtClean="0"/>
              <a:t>reader</a:t>
            </a:r>
          </a:p>
          <a:p>
            <a:endParaRPr lang="en-US" dirty="0" smtClean="0"/>
          </a:p>
          <a:p>
            <a:r>
              <a:rPr lang="en-US" dirty="0" smtClean="0"/>
              <a:t>Resolves questions or claims</a:t>
            </a:r>
          </a:p>
          <a:p>
            <a:pPr lvl="1"/>
            <a:r>
              <a:rPr lang="en-US" dirty="0" smtClean="0"/>
              <a:t>Settles an argument</a:t>
            </a:r>
            <a:endParaRPr lang="en-US" dirty="0"/>
          </a:p>
          <a:p>
            <a:endParaRPr lang="en-US" dirty="0" smtClean="0"/>
          </a:p>
          <a:p>
            <a:r>
              <a:rPr lang="en-US" dirty="0" smtClean="0"/>
              <a:t>Leaves a lasting impression</a:t>
            </a:r>
            <a:endParaRPr lang="en-US" dirty="0"/>
          </a:p>
        </p:txBody>
      </p:sp>
      <p:pic>
        <p:nvPicPr>
          <p:cNvPr id="17410" name="Picture 2" descr="Image result for king on throne clipart"/>
          <p:cNvPicPr>
            <a:picLocks noChangeAspect="1" noChangeArrowheads="1"/>
          </p:cNvPicPr>
          <p:nvPr/>
        </p:nvPicPr>
        <p:blipFill>
          <a:blip r:embed="rId2"/>
          <a:srcRect/>
          <a:stretch>
            <a:fillRect/>
          </a:stretch>
        </p:blipFill>
        <p:spPr bwMode="auto">
          <a:xfrm>
            <a:off x="6858000" y="4495800"/>
            <a:ext cx="2095500" cy="218122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smtClean="0"/>
              <a:t>Conclusion Paragraph:  Example</a:t>
            </a:r>
            <a:endParaRPr lang="en-US" dirty="0"/>
          </a:p>
        </p:txBody>
      </p:sp>
      <p:sp>
        <p:nvSpPr>
          <p:cNvPr id="22531" name="Rectangle 3"/>
          <p:cNvSpPr>
            <a:spLocks noGrp="1" noChangeArrowheads="1"/>
          </p:cNvSpPr>
          <p:nvPr>
            <p:ph idx="1"/>
          </p:nvPr>
        </p:nvSpPr>
        <p:spPr/>
        <p:txBody>
          <a:bodyPr/>
          <a:lstStyle/>
          <a:p>
            <a:pPr>
              <a:lnSpc>
                <a:spcPct val="90000"/>
              </a:lnSpc>
            </a:pPr>
            <a:r>
              <a:rPr lang="en-US" sz="2800" dirty="0"/>
              <a:t>In conclusion, over 95% of parents polled are in agreement with a school wide uniform policy.  Uniforms allow students to be who they are, not what they wear.  After all, shouldn’t school be about academics rather than apparel?  It’s time our nation got back to reading, writing, and arithmetic….not Baby </a:t>
            </a:r>
            <a:r>
              <a:rPr lang="en-US" sz="2800" dirty="0" err="1"/>
              <a:t>Phat</a:t>
            </a:r>
            <a:r>
              <a:rPr lang="en-US" sz="2800" dirty="0"/>
              <a:t>, Apple Bottom, and FUBU.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How will I be graded?</a:t>
            </a:r>
          </a:p>
        </p:txBody>
      </p:sp>
      <p:sp>
        <p:nvSpPr>
          <p:cNvPr id="46083" name="Rectangle 3"/>
          <p:cNvSpPr>
            <a:spLocks noGrp="1" noChangeArrowheads="1"/>
          </p:cNvSpPr>
          <p:nvPr>
            <p:ph idx="1"/>
          </p:nvPr>
        </p:nvSpPr>
        <p:spPr/>
        <p:txBody>
          <a:bodyPr/>
          <a:lstStyle/>
          <a:p>
            <a:pPr>
              <a:buNone/>
            </a:pPr>
            <a:r>
              <a:rPr lang="en-US" dirty="0"/>
              <a:t>On these four areas:</a:t>
            </a:r>
          </a:p>
          <a:p>
            <a:r>
              <a:rPr lang="en-US" dirty="0" smtClean="0"/>
              <a:t>Introduction</a:t>
            </a:r>
          </a:p>
          <a:p>
            <a:r>
              <a:rPr lang="en-US" dirty="0" smtClean="0"/>
              <a:t>Body</a:t>
            </a:r>
          </a:p>
          <a:p>
            <a:r>
              <a:rPr lang="en-US" dirty="0" smtClean="0"/>
              <a:t>Conclusion</a:t>
            </a:r>
          </a:p>
          <a:p>
            <a:r>
              <a:rPr lang="en-US" dirty="0" smtClean="0"/>
              <a:t>Mechanics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Stages of </a:t>
            </a:r>
            <a:r>
              <a:rPr lang="en-US" dirty="0" smtClean="0"/>
              <a:t>Writing</a:t>
            </a:r>
            <a:endParaRPr lang="en-US" dirty="0"/>
          </a:p>
        </p:txBody>
      </p:sp>
      <p:sp>
        <p:nvSpPr>
          <p:cNvPr id="12291" name="Rectangle 3"/>
          <p:cNvSpPr>
            <a:spLocks noGrp="1" noChangeArrowheads="1"/>
          </p:cNvSpPr>
          <p:nvPr>
            <p:ph idx="1"/>
          </p:nvPr>
        </p:nvSpPr>
        <p:spPr/>
        <p:txBody>
          <a:bodyPr/>
          <a:lstStyle/>
          <a:p>
            <a:r>
              <a:rPr lang="en-US" dirty="0"/>
              <a:t>Prewriting (brainstorming</a:t>
            </a:r>
            <a:r>
              <a:rPr lang="en-US" dirty="0" smtClean="0"/>
              <a:t>)</a:t>
            </a:r>
          </a:p>
          <a:p>
            <a:endParaRPr lang="en-US" dirty="0"/>
          </a:p>
          <a:p>
            <a:r>
              <a:rPr lang="en-US" dirty="0"/>
              <a:t>Rough draft (pencil</a:t>
            </a:r>
            <a:r>
              <a:rPr lang="en-US" dirty="0" smtClean="0"/>
              <a:t>)</a:t>
            </a:r>
          </a:p>
          <a:p>
            <a:endParaRPr lang="en-US" dirty="0"/>
          </a:p>
          <a:p>
            <a:r>
              <a:rPr lang="en-US" dirty="0" smtClean="0"/>
              <a:t>Revising / Editing</a:t>
            </a:r>
          </a:p>
          <a:p>
            <a:endParaRPr lang="en-US" dirty="0"/>
          </a:p>
          <a:p>
            <a:r>
              <a:rPr lang="en-US" dirty="0"/>
              <a:t>Final draft </a:t>
            </a:r>
            <a:r>
              <a:rPr lang="en-US" dirty="0" smtClean="0"/>
              <a:t>(typed)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Awesome Essay Tips</a:t>
            </a:r>
            <a:endParaRPr lang="en-US" dirty="0"/>
          </a:p>
        </p:txBody>
      </p:sp>
      <p:sp>
        <p:nvSpPr>
          <p:cNvPr id="4" name="Content Placeholder 3"/>
          <p:cNvSpPr>
            <a:spLocks noGrp="1"/>
          </p:cNvSpPr>
          <p:nvPr>
            <p:ph sz="half" idx="1"/>
          </p:nvPr>
        </p:nvSpPr>
        <p:spPr>
          <a:xfrm>
            <a:off x="457200" y="1773936"/>
            <a:ext cx="4038600" cy="4855464"/>
          </a:xfrm>
        </p:spPr>
        <p:txBody>
          <a:bodyPr>
            <a:normAutofit fontScale="92500" lnSpcReduction="10000"/>
          </a:bodyPr>
          <a:lstStyle/>
          <a:p>
            <a:pPr>
              <a:lnSpc>
                <a:spcPct val="80000"/>
              </a:lnSpc>
              <a:buNone/>
            </a:pPr>
            <a:r>
              <a:rPr lang="en-US" sz="3000" b="1" u="sng" dirty="0" smtClean="0">
                <a:solidFill>
                  <a:srgbClr val="00B050"/>
                </a:solidFill>
              </a:rPr>
              <a:t>Do</a:t>
            </a:r>
          </a:p>
          <a:p>
            <a:pPr>
              <a:lnSpc>
                <a:spcPct val="80000"/>
              </a:lnSpc>
              <a:buNone/>
            </a:pPr>
            <a:endParaRPr lang="en-US" sz="2600" u="sng" dirty="0" smtClean="0">
              <a:solidFill>
                <a:srgbClr val="00B050"/>
              </a:solidFill>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Divide into 5 paragraphs</a:t>
            </a:r>
          </a:p>
          <a:p>
            <a:pPr>
              <a:lnSpc>
                <a:spcPct val="80000"/>
              </a:lnSpc>
            </a:pPr>
            <a:endParaRPr lang="en-US" sz="26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Have a thesis statement in your introduction</a:t>
            </a:r>
          </a:p>
          <a:p>
            <a:pPr>
              <a:lnSpc>
                <a:spcPct val="80000"/>
              </a:lnSpc>
            </a:pPr>
            <a:endParaRPr lang="en-US" sz="26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Come up with 3 main points to support your argument—these will be your 3 body paragraphs</a:t>
            </a:r>
          </a:p>
          <a:p>
            <a:pPr>
              <a:lnSpc>
                <a:spcPct val="80000"/>
              </a:lnSpc>
            </a:pPr>
            <a:endParaRPr lang="en-US" sz="26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Have a conclusion that contains a clincher statement</a:t>
            </a:r>
          </a:p>
          <a:p>
            <a:pPr>
              <a:lnSpc>
                <a:spcPct val="80000"/>
              </a:lnSpc>
            </a:pPr>
            <a:endParaRPr lang="en-US" sz="26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Come up with a catchy title</a:t>
            </a:r>
          </a:p>
          <a:p>
            <a:endParaRPr lang="en-US" dirty="0">
              <a:latin typeface="Times New Roman" pitchFamily="18" charset="0"/>
              <a:cs typeface="Times New Roman" pitchFamily="18" charset="0"/>
            </a:endParaRPr>
          </a:p>
        </p:txBody>
      </p:sp>
      <p:sp>
        <p:nvSpPr>
          <p:cNvPr id="6" name="Content Placeholder 5"/>
          <p:cNvSpPr>
            <a:spLocks noGrp="1"/>
          </p:cNvSpPr>
          <p:nvPr>
            <p:ph sz="half" idx="2"/>
          </p:nvPr>
        </p:nvSpPr>
        <p:spPr>
          <a:xfrm>
            <a:off x="4648200" y="1773936"/>
            <a:ext cx="4343400" cy="4855464"/>
          </a:xfrm>
        </p:spPr>
        <p:txBody>
          <a:bodyPr>
            <a:normAutofit fontScale="92500" lnSpcReduction="10000"/>
          </a:bodyPr>
          <a:lstStyle/>
          <a:p>
            <a:pPr>
              <a:lnSpc>
                <a:spcPct val="80000"/>
              </a:lnSpc>
              <a:buNone/>
            </a:pPr>
            <a:r>
              <a:rPr lang="en-US" sz="3000" b="1" u="sng" dirty="0" smtClean="0">
                <a:solidFill>
                  <a:srgbClr val="FF0000"/>
                </a:solidFill>
              </a:rPr>
              <a:t>Don’t</a:t>
            </a:r>
          </a:p>
          <a:p>
            <a:pPr>
              <a:lnSpc>
                <a:spcPct val="80000"/>
              </a:lnSpc>
              <a:buNone/>
            </a:pPr>
            <a:endParaRPr lang="en-US" sz="3100" b="1" u="sng" dirty="0" smtClean="0">
              <a:solidFill>
                <a:srgbClr val="FF0000"/>
              </a:solidFill>
            </a:endParaRPr>
          </a:p>
          <a:p>
            <a:pPr>
              <a:lnSpc>
                <a:spcPct val="80000"/>
              </a:lnSpc>
            </a:pPr>
            <a:r>
              <a:rPr lang="en-US" sz="2600" dirty="0" smtClean="0">
                <a:latin typeface="Times New Roman" pitchFamily="18" charset="0"/>
                <a:cs typeface="Times New Roman" pitchFamily="18" charset="0"/>
              </a:rPr>
              <a:t>Begin with “hello my name is___ and I’m going to write about____”</a:t>
            </a:r>
          </a:p>
          <a:p>
            <a:pPr>
              <a:lnSpc>
                <a:spcPct val="80000"/>
              </a:lnSpc>
            </a:pPr>
            <a:endParaRPr lang="en-US" sz="26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Take out the word I (instead of “I think we shouldn’t wear uniforms” say “Uniforms shouldn’t be required”)</a:t>
            </a:r>
          </a:p>
          <a:p>
            <a:pPr>
              <a:lnSpc>
                <a:spcPct val="80000"/>
              </a:lnSpc>
            </a:pPr>
            <a:endParaRPr lang="en-US" sz="26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Be </a:t>
            </a:r>
            <a:r>
              <a:rPr lang="en-US" sz="2600" dirty="0" err="1" smtClean="0">
                <a:latin typeface="Times New Roman" pitchFamily="18" charset="0"/>
                <a:cs typeface="Times New Roman" pitchFamily="18" charset="0"/>
              </a:rPr>
              <a:t>wishy</a:t>
            </a:r>
            <a:r>
              <a:rPr lang="en-US" sz="2600" dirty="0" smtClean="0">
                <a:latin typeface="Times New Roman" pitchFamily="18" charset="0"/>
                <a:cs typeface="Times New Roman" pitchFamily="18" charset="0"/>
              </a:rPr>
              <a:t> washy.  Pick a side.</a:t>
            </a:r>
          </a:p>
          <a:p>
            <a:pPr>
              <a:lnSpc>
                <a:spcPct val="80000"/>
              </a:lnSpc>
            </a:pPr>
            <a:endParaRPr lang="en-US" sz="26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Forget to support your opinions with facts and example </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z="4000" dirty="0" smtClean="0"/>
              <a:t>A Fabulous </a:t>
            </a:r>
            <a:r>
              <a:rPr lang="en-US" sz="4000" dirty="0"/>
              <a:t>P</a:t>
            </a:r>
            <a:r>
              <a:rPr lang="en-US" sz="4000" dirty="0" smtClean="0"/>
              <a:t>ersuasive Essay Includes:</a:t>
            </a:r>
            <a:endParaRPr lang="en-US" sz="4000" dirty="0"/>
          </a:p>
        </p:txBody>
      </p:sp>
      <p:sp>
        <p:nvSpPr>
          <p:cNvPr id="16387" name="Rectangle 3"/>
          <p:cNvSpPr>
            <a:spLocks noGrp="1" noChangeArrowheads="1"/>
          </p:cNvSpPr>
          <p:nvPr>
            <p:ph idx="1"/>
          </p:nvPr>
        </p:nvSpPr>
        <p:spPr/>
        <p:txBody>
          <a:bodyPr/>
          <a:lstStyle/>
          <a:p>
            <a:pPr>
              <a:lnSpc>
                <a:spcPct val="80000"/>
              </a:lnSpc>
            </a:pPr>
            <a:r>
              <a:rPr lang="en-US" sz="2800" dirty="0"/>
              <a:t>A terrific </a:t>
            </a:r>
            <a:r>
              <a:rPr lang="en-US" sz="2800" b="1" u="sng" dirty="0" smtClean="0"/>
              <a:t>title</a:t>
            </a:r>
          </a:p>
          <a:p>
            <a:pPr>
              <a:lnSpc>
                <a:spcPct val="80000"/>
              </a:lnSpc>
            </a:pPr>
            <a:endParaRPr lang="en-US" sz="2800" dirty="0"/>
          </a:p>
          <a:p>
            <a:pPr>
              <a:lnSpc>
                <a:spcPct val="80000"/>
              </a:lnSpc>
            </a:pPr>
            <a:r>
              <a:rPr lang="en-US" sz="2800" dirty="0"/>
              <a:t>A thought provoking </a:t>
            </a:r>
            <a:r>
              <a:rPr lang="en-US" sz="2800" b="1" u="sng" dirty="0"/>
              <a:t>thesis </a:t>
            </a:r>
            <a:r>
              <a:rPr lang="en-US" sz="2800" b="1" u="sng" dirty="0" smtClean="0"/>
              <a:t>statement</a:t>
            </a:r>
          </a:p>
          <a:p>
            <a:pPr>
              <a:lnSpc>
                <a:spcPct val="80000"/>
              </a:lnSpc>
            </a:pPr>
            <a:endParaRPr lang="en-US" sz="2800" dirty="0"/>
          </a:p>
          <a:p>
            <a:pPr>
              <a:lnSpc>
                <a:spcPct val="80000"/>
              </a:lnSpc>
            </a:pPr>
            <a:r>
              <a:rPr lang="en-US" sz="2800" dirty="0"/>
              <a:t>An interesting </a:t>
            </a:r>
            <a:r>
              <a:rPr lang="en-US" sz="2800" b="1" u="sng" dirty="0"/>
              <a:t>introduction</a:t>
            </a:r>
            <a:r>
              <a:rPr lang="en-US" sz="2800" u="sng" dirty="0"/>
              <a:t> </a:t>
            </a:r>
            <a:r>
              <a:rPr lang="en-US" sz="2800" dirty="0"/>
              <a:t>with a  </a:t>
            </a:r>
            <a:r>
              <a:rPr lang="en-US" sz="2800" b="1" u="sng" dirty="0" smtClean="0"/>
              <a:t>hook</a:t>
            </a:r>
          </a:p>
          <a:p>
            <a:pPr>
              <a:lnSpc>
                <a:spcPct val="80000"/>
              </a:lnSpc>
            </a:pPr>
            <a:endParaRPr lang="en-US" sz="2800" dirty="0"/>
          </a:p>
          <a:p>
            <a:pPr>
              <a:lnSpc>
                <a:spcPct val="80000"/>
              </a:lnSpc>
            </a:pPr>
            <a:r>
              <a:rPr lang="en-US" sz="2800" dirty="0" smtClean="0"/>
              <a:t>3 </a:t>
            </a:r>
            <a:r>
              <a:rPr lang="en-US" sz="2800" b="1" u="sng" dirty="0" smtClean="0"/>
              <a:t>body </a:t>
            </a:r>
            <a:r>
              <a:rPr lang="en-US" sz="2800" b="1" u="sng" dirty="0"/>
              <a:t>paragraphs </a:t>
            </a:r>
            <a:r>
              <a:rPr lang="en-US" sz="2800" dirty="0"/>
              <a:t>with innovative ideas </a:t>
            </a:r>
            <a:endParaRPr lang="en-US" sz="2800" dirty="0" smtClean="0"/>
          </a:p>
          <a:p>
            <a:pPr>
              <a:lnSpc>
                <a:spcPct val="80000"/>
              </a:lnSpc>
            </a:pPr>
            <a:endParaRPr lang="en-US" sz="2800" dirty="0"/>
          </a:p>
          <a:p>
            <a:pPr>
              <a:lnSpc>
                <a:spcPct val="80000"/>
              </a:lnSpc>
            </a:pPr>
            <a:r>
              <a:rPr lang="en-US" sz="2800" dirty="0"/>
              <a:t>Tremendous </a:t>
            </a:r>
            <a:r>
              <a:rPr lang="en-US" sz="2800" b="1" u="sng" dirty="0"/>
              <a:t>transition words </a:t>
            </a:r>
            <a:r>
              <a:rPr lang="en-US" sz="2800" dirty="0"/>
              <a:t>between </a:t>
            </a:r>
            <a:r>
              <a:rPr lang="en-US" sz="2800" dirty="0" smtClean="0"/>
              <a:t>paragraphs</a:t>
            </a:r>
          </a:p>
          <a:p>
            <a:pPr>
              <a:lnSpc>
                <a:spcPct val="80000"/>
              </a:lnSpc>
            </a:pPr>
            <a:endParaRPr lang="en-US" sz="2800" dirty="0"/>
          </a:p>
          <a:p>
            <a:pPr>
              <a:lnSpc>
                <a:spcPct val="80000"/>
              </a:lnSpc>
            </a:pPr>
            <a:r>
              <a:rPr lang="en-US" sz="2800" dirty="0"/>
              <a:t>A killer </a:t>
            </a:r>
            <a:r>
              <a:rPr lang="en-US" sz="2800" b="1" u="sng" dirty="0"/>
              <a:t>conclusion</a:t>
            </a:r>
            <a:r>
              <a:rPr lang="en-US" sz="2800" dirty="0"/>
              <a:t> with a </a:t>
            </a:r>
            <a:r>
              <a:rPr lang="en-US" sz="2800" b="1" u="sng" dirty="0"/>
              <a:t>clincher statement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52400"/>
            <a:ext cx="6870700" cy="762000"/>
          </a:xfrm>
        </p:spPr>
        <p:txBody>
          <a:bodyPr>
            <a:normAutofit fontScale="90000"/>
          </a:bodyPr>
          <a:lstStyle/>
          <a:p>
            <a:pPr algn="ctr"/>
            <a:r>
              <a:rPr smtClean="0"/>
              <a:t>Thesis </a:t>
            </a:r>
            <a:r>
              <a:rPr lang="en-US" dirty="0" smtClean="0"/>
              <a:t>Statement</a:t>
            </a:r>
            <a:endParaRPr lang="en-US" dirty="0"/>
          </a:p>
        </p:txBody>
      </p:sp>
      <p:sp>
        <p:nvSpPr>
          <p:cNvPr id="2" name="Content Placeholder 1"/>
          <p:cNvSpPr>
            <a:spLocks noGrp="1"/>
          </p:cNvSpPr>
          <p:nvPr>
            <p:ph idx="1"/>
          </p:nvPr>
        </p:nvSpPr>
        <p:spPr>
          <a:xfrm>
            <a:off x="228600" y="1524000"/>
            <a:ext cx="8229600" cy="4724400"/>
          </a:xfrm>
        </p:spPr>
        <p:txBody>
          <a:bodyPr>
            <a:normAutofit/>
          </a:bodyPr>
          <a:lstStyle/>
          <a:p>
            <a:r>
              <a:rPr lang="en-US" dirty="0" smtClean="0"/>
              <a:t>One sentence that rules your entire paper!</a:t>
            </a:r>
          </a:p>
          <a:p>
            <a:r>
              <a:rPr lang="en-US" dirty="0" smtClean="0"/>
              <a:t>The controlling idea of your essay (your opinion)</a:t>
            </a:r>
          </a:p>
          <a:p>
            <a:r>
              <a:rPr lang="en-US" dirty="0" smtClean="0"/>
              <a:t>It’s the last sentence of introduction</a:t>
            </a:r>
          </a:p>
          <a:p>
            <a:endParaRPr lang="en-US" dirty="0" smtClean="0"/>
          </a:p>
          <a:p>
            <a:r>
              <a:rPr lang="en-US" dirty="0" smtClean="0"/>
              <a:t>Three parts of a thesis statement:</a:t>
            </a:r>
          </a:p>
          <a:p>
            <a:pPr lvl="1">
              <a:buBlip>
                <a:blip r:embed="rId2"/>
              </a:buBlip>
            </a:pPr>
            <a:r>
              <a:rPr lang="en-US" dirty="0" smtClean="0"/>
              <a:t>Subject (what you are writing about)</a:t>
            </a:r>
          </a:p>
          <a:p>
            <a:pPr lvl="1">
              <a:buBlip>
                <a:blip r:embed="rId2"/>
              </a:buBlip>
            </a:pPr>
            <a:r>
              <a:rPr lang="en-US" dirty="0" smtClean="0"/>
              <a:t>Claim (your opinion)</a:t>
            </a:r>
          </a:p>
          <a:p>
            <a:pPr lvl="1">
              <a:buBlip>
                <a:blip r:embed="rId2"/>
              </a:buBlip>
            </a:pPr>
            <a:r>
              <a:rPr lang="en-US" dirty="0" smtClean="0"/>
              <a:t>Reasoning (key points to prove your claim)</a:t>
            </a:r>
          </a:p>
          <a:p>
            <a:pPr lvl="1">
              <a:buBlip>
                <a:blip r:embed="rId2"/>
              </a:buBlip>
            </a:pPr>
            <a:endParaRPr lang="en-US" dirty="0" smtClean="0"/>
          </a:p>
          <a:p>
            <a:pPr lvl="1">
              <a:buNone/>
            </a:pPr>
            <a:endParaRPr lang="en-US" dirty="0" smtClean="0"/>
          </a:p>
          <a:p>
            <a:pPr>
              <a:buNone/>
            </a:pPr>
            <a:endParaRPr lang="en-US" dirty="0"/>
          </a:p>
        </p:txBody>
      </p:sp>
      <p:sp>
        <p:nvSpPr>
          <p:cNvPr id="31746" name="AutoShape 2" descr="Image result for king and quee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1747" name="Picture 3" descr="C:\Users\Vee\Pictures\king and queen essay.png"/>
          <p:cNvPicPr>
            <a:picLocks noChangeAspect="1" noChangeArrowheads="1"/>
          </p:cNvPicPr>
          <p:nvPr/>
        </p:nvPicPr>
        <p:blipFill>
          <a:blip r:embed="rId3"/>
          <a:srcRect/>
          <a:stretch>
            <a:fillRect/>
          </a:stretch>
        </p:blipFill>
        <p:spPr bwMode="auto">
          <a:xfrm>
            <a:off x="7391400" y="0"/>
            <a:ext cx="1752600" cy="17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p:tgtEl>
                                          <p:spTgt spid="2">
                                            <p:txEl>
                                              <p:pRg st="6" end="6"/>
                                            </p:txEl>
                                          </p:spTgt>
                                        </p:tgtEl>
                                        <p:attrNameLst>
                                          <p:attrName>ppt_y</p:attrName>
                                        </p:attrNameLst>
                                      </p:cBhvr>
                                      <p:tavLst>
                                        <p:tav tm="0">
                                          <p:val>
                                            <p:strVal val="#ppt_y+#ppt_h*1.125000"/>
                                          </p:val>
                                        </p:tav>
                                        <p:tav tm="100000">
                                          <p:val>
                                            <p:strVal val="#ppt_y"/>
                                          </p:val>
                                        </p:tav>
                                      </p:tavLst>
                                    </p:anim>
                                    <p:animEffect transition="in" filter="wipe(up)">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circle(in)">
                                      <p:cBhvr>
                                        <p:cTn id="29"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a:t>Which one is thought provoking?</a:t>
            </a:r>
          </a:p>
        </p:txBody>
      </p:sp>
      <p:sp>
        <p:nvSpPr>
          <p:cNvPr id="15363" name="Rectangle 3"/>
          <p:cNvSpPr>
            <a:spLocks noGrp="1" noChangeArrowheads="1"/>
          </p:cNvSpPr>
          <p:nvPr>
            <p:ph idx="1"/>
          </p:nvPr>
        </p:nvSpPr>
        <p:spPr/>
        <p:txBody>
          <a:bodyPr/>
          <a:lstStyle/>
          <a:p>
            <a:pPr>
              <a:lnSpc>
                <a:spcPct val="90000"/>
              </a:lnSpc>
            </a:pPr>
            <a:r>
              <a:rPr lang="en-US" dirty="0" smtClean="0"/>
              <a:t>This essay describes the difference between being a student and being a scholar.</a:t>
            </a:r>
            <a:endParaRPr lang="en-US" dirty="0"/>
          </a:p>
          <a:p>
            <a:pPr>
              <a:lnSpc>
                <a:spcPct val="90000"/>
              </a:lnSpc>
            </a:pPr>
            <a:endParaRPr lang="en-US" dirty="0"/>
          </a:p>
          <a:p>
            <a:pPr>
              <a:lnSpc>
                <a:spcPct val="90000"/>
              </a:lnSpc>
            </a:pPr>
            <a:r>
              <a:rPr lang="en-US" dirty="0"/>
              <a:t>School board policy should be changed in order to implement cell phones into the curriculum.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a:t>
            </a:r>
            <a:endParaRPr lang="en-US" dirty="0"/>
          </a:p>
        </p:txBody>
      </p:sp>
      <p:sp>
        <p:nvSpPr>
          <p:cNvPr id="3" name="Content Placeholder 2"/>
          <p:cNvSpPr>
            <a:spLocks noGrp="1"/>
          </p:cNvSpPr>
          <p:nvPr>
            <p:ph idx="1"/>
          </p:nvPr>
        </p:nvSpPr>
        <p:spPr/>
        <p:txBody>
          <a:bodyPr/>
          <a:lstStyle/>
          <a:p>
            <a:pPr marL="514350" indent="-514350">
              <a:buNone/>
            </a:pPr>
            <a:r>
              <a:rPr lang="en-US" dirty="0" smtClean="0"/>
              <a:t>Structure:</a:t>
            </a:r>
          </a:p>
          <a:p>
            <a:pPr marL="514350" indent="-514350">
              <a:buFont typeface="+mj-lt"/>
              <a:buAutoNum type="arabicPeriod"/>
            </a:pPr>
            <a:r>
              <a:rPr lang="en-US" dirty="0" smtClean="0"/>
              <a:t>Hook</a:t>
            </a:r>
          </a:p>
          <a:p>
            <a:pPr marL="514350" indent="-514350">
              <a:buFont typeface="+mj-lt"/>
              <a:buAutoNum type="arabicPeriod"/>
            </a:pPr>
            <a:r>
              <a:rPr lang="en-US" dirty="0" smtClean="0"/>
              <a:t>Explain why hook is important</a:t>
            </a:r>
          </a:p>
          <a:p>
            <a:pPr marL="514350" indent="-514350">
              <a:buFont typeface="+mj-lt"/>
              <a:buAutoNum type="arabicPeriod"/>
            </a:pPr>
            <a:r>
              <a:rPr lang="en-US" dirty="0" smtClean="0"/>
              <a:t>Thesis</a:t>
            </a:r>
          </a:p>
          <a:p>
            <a:endParaRPr lang="en-US" dirty="0"/>
          </a:p>
        </p:txBody>
      </p:sp>
      <p:sp>
        <p:nvSpPr>
          <p:cNvPr id="29698" name="AutoShape 2" descr="Image result for castle clipart"/>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702" name="Picture 6" descr="C:\Users\Vee\Pictures\castle essay moat.jpg"/>
          <p:cNvPicPr>
            <a:picLocks noChangeAspect="1" noChangeArrowheads="1"/>
          </p:cNvPicPr>
          <p:nvPr/>
        </p:nvPicPr>
        <p:blipFill>
          <a:blip r:embed="rId2"/>
          <a:srcRect/>
          <a:stretch>
            <a:fillRect/>
          </a:stretch>
        </p:blipFill>
        <p:spPr bwMode="auto">
          <a:xfrm>
            <a:off x="5867399" y="3810000"/>
            <a:ext cx="3069771" cy="26860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dirty="0" smtClean="0"/>
              <a:t>             Hook</a:t>
            </a:r>
            <a:endParaRPr lang="en-US" dirty="0"/>
          </a:p>
        </p:txBody>
      </p:sp>
      <p:sp>
        <p:nvSpPr>
          <p:cNvPr id="24579" name="Rectangle 3"/>
          <p:cNvSpPr>
            <a:spLocks noGrp="1" noChangeArrowheads="1"/>
          </p:cNvSpPr>
          <p:nvPr>
            <p:ph idx="1"/>
          </p:nvPr>
        </p:nvSpPr>
        <p:spPr>
          <a:xfrm>
            <a:off x="457200" y="2971800"/>
            <a:ext cx="8458200" cy="3657600"/>
          </a:xfrm>
        </p:spPr>
        <p:txBody>
          <a:bodyPr/>
          <a:lstStyle/>
          <a:p>
            <a:pPr>
              <a:lnSpc>
                <a:spcPct val="80000"/>
              </a:lnSpc>
            </a:pPr>
            <a:r>
              <a:rPr lang="en-US" sz="3000" dirty="0">
                <a:latin typeface="Times New Roman" pitchFamily="18" charset="0"/>
                <a:cs typeface="Times New Roman" pitchFamily="18" charset="0"/>
              </a:rPr>
              <a:t>Never say “Hello</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or “This essay will </a:t>
            </a:r>
            <a:r>
              <a:rPr lang="en-US" sz="3000" dirty="0" smtClean="0">
                <a:latin typeface="Times New Roman" pitchFamily="18" charset="0"/>
                <a:cs typeface="Times New Roman" pitchFamily="18" charset="0"/>
              </a:rPr>
              <a:t>be about</a:t>
            </a:r>
            <a:r>
              <a:rPr lang="en-US" sz="3000" dirty="0">
                <a:latin typeface="Times New Roman" pitchFamily="18" charset="0"/>
                <a:cs typeface="Times New Roman" pitchFamily="18" charset="0"/>
              </a:rPr>
              <a:t>…”   BORING!</a:t>
            </a:r>
          </a:p>
          <a:p>
            <a:pPr>
              <a:lnSpc>
                <a:spcPct val="80000"/>
              </a:lnSpc>
            </a:pPr>
            <a:endParaRPr lang="en-US" sz="3000" dirty="0">
              <a:latin typeface="Times New Roman" pitchFamily="18" charset="0"/>
              <a:cs typeface="Times New Roman" pitchFamily="18" charset="0"/>
            </a:endParaRPr>
          </a:p>
          <a:p>
            <a:pPr>
              <a:lnSpc>
                <a:spcPct val="80000"/>
              </a:lnSpc>
            </a:pPr>
            <a:r>
              <a:rPr lang="en-US" sz="3000" dirty="0">
                <a:latin typeface="Times New Roman" pitchFamily="18" charset="0"/>
                <a:cs typeface="Times New Roman" pitchFamily="18" charset="0"/>
              </a:rPr>
              <a:t>You never get a second chance to make a first impression</a:t>
            </a:r>
            <a:r>
              <a:rPr lang="en-US" sz="3000" dirty="0" smtClean="0">
                <a:latin typeface="Times New Roman" pitchFamily="18" charset="0"/>
                <a:cs typeface="Times New Roman" pitchFamily="18" charset="0"/>
              </a:rPr>
              <a:t>.</a:t>
            </a:r>
          </a:p>
          <a:p>
            <a:pPr>
              <a:lnSpc>
                <a:spcPct val="80000"/>
              </a:lnSpc>
            </a:pPr>
            <a:endParaRPr lang="en-US" sz="3000" dirty="0" smtClean="0">
              <a:latin typeface="Times New Roman" pitchFamily="18" charset="0"/>
              <a:cs typeface="Times New Roman" pitchFamily="18" charset="0"/>
            </a:endParaRPr>
          </a:p>
          <a:p>
            <a:pPr>
              <a:lnSpc>
                <a:spcPct val="80000"/>
              </a:lnSpc>
            </a:pPr>
            <a:r>
              <a:rPr lang="en-US" sz="3000" dirty="0" smtClean="0">
                <a:latin typeface="Times New Roman" pitchFamily="18" charset="0"/>
                <a:cs typeface="Times New Roman" pitchFamily="18" charset="0"/>
              </a:rPr>
              <a:t>You want to grab the reader’s attention!</a:t>
            </a:r>
            <a:endParaRPr lang="en-US" sz="3000" dirty="0">
              <a:latin typeface="Times New Roman" pitchFamily="18" charset="0"/>
              <a:cs typeface="Times New Roman" pitchFamily="18" charset="0"/>
            </a:endParaRPr>
          </a:p>
          <a:p>
            <a:pPr>
              <a:lnSpc>
                <a:spcPct val="80000"/>
              </a:lnSpc>
              <a:buNone/>
            </a:pPr>
            <a:endParaRPr lang="en-US" sz="2000" dirty="0"/>
          </a:p>
        </p:txBody>
      </p:sp>
      <p:sp>
        <p:nvSpPr>
          <p:cNvPr id="28674" name="AutoShape 2" descr="Image result for hoo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76" name="Picture 4" descr="Image result for hook"/>
          <p:cNvPicPr>
            <a:picLocks noChangeAspect="1" noChangeArrowheads="1"/>
          </p:cNvPicPr>
          <p:nvPr/>
        </p:nvPicPr>
        <p:blipFill>
          <a:blip r:embed="rId2"/>
          <a:srcRect l="23114" r="26489"/>
          <a:stretch>
            <a:fillRect/>
          </a:stretch>
        </p:blipFill>
        <p:spPr bwMode="auto">
          <a:xfrm rot="630865">
            <a:off x="7751850" y="4672303"/>
            <a:ext cx="959452" cy="1903773"/>
          </a:xfrm>
          <a:prstGeom prst="rect">
            <a:avLst/>
          </a:prstGeom>
          <a:noFill/>
        </p:spPr>
      </p:pic>
      <p:pic>
        <p:nvPicPr>
          <p:cNvPr id="28678" name="Picture 6" descr="Image result for fishing hook and line"/>
          <p:cNvPicPr>
            <a:picLocks noChangeAspect="1" noChangeArrowheads="1"/>
          </p:cNvPicPr>
          <p:nvPr/>
        </p:nvPicPr>
        <p:blipFill>
          <a:blip r:embed="rId3"/>
          <a:srcRect/>
          <a:stretch>
            <a:fillRect/>
          </a:stretch>
        </p:blipFill>
        <p:spPr bwMode="auto">
          <a:xfrm>
            <a:off x="0" y="152401"/>
            <a:ext cx="3886200" cy="260971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B13F9A"/>
      </a:dk2>
      <a:lt2>
        <a:srgbClr val="F4E7ED"/>
      </a:lt2>
      <a:accent1>
        <a:srgbClr val="B83D68"/>
      </a:accent1>
      <a:accent2>
        <a:srgbClr val="5C1E34"/>
      </a:accent2>
      <a:accent3>
        <a:srgbClr val="DE6C36"/>
      </a:accent3>
      <a:accent4>
        <a:srgbClr val="F9B639"/>
      </a:accent4>
      <a:accent5>
        <a:srgbClr val="B83D68"/>
      </a:accent5>
      <a:accent6>
        <a:srgbClr val="FA8D3D"/>
      </a:accent6>
      <a:hlink>
        <a:srgbClr val="FFDE66"/>
      </a:hlink>
      <a:folHlink>
        <a:srgbClr val="D490C5"/>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82</TotalTime>
  <Words>760</Words>
  <Application>Microsoft Office PowerPoint</Application>
  <PresentationFormat>On-screen Show (4:3)</PresentationFormat>
  <Paragraphs>155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Persuasive writing</vt:lpstr>
      <vt:lpstr>Persuasive Writing</vt:lpstr>
      <vt:lpstr>Stages of Writing</vt:lpstr>
      <vt:lpstr>Awesome Essay Tips</vt:lpstr>
      <vt:lpstr>A Fabulous Persuasive Essay Includes:</vt:lpstr>
      <vt:lpstr>Thesis Statement</vt:lpstr>
      <vt:lpstr>Which one is thought provoking?</vt:lpstr>
      <vt:lpstr>Introduction Paragraph</vt:lpstr>
      <vt:lpstr>             Hook</vt:lpstr>
      <vt:lpstr>Hook:  Quotations</vt:lpstr>
      <vt:lpstr>3 Body Paragraphs With Innovative Ideas</vt:lpstr>
      <vt:lpstr>Body Paragraph Example:  Topic</vt:lpstr>
      <vt:lpstr>Body Paragraph Example: Thesis and  Ideas</vt:lpstr>
      <vt:lpstr>Body Paragraph Structure</vt:lpstr>
      <vt:lpstr>Topic Sentence</vt:lpstr>
      <vt:lpstr>Concrete Detail</vt:lpstr>
      <vt:lpstr>Commentary</vt:lpstr>
      <vt:lpstr>Transition Words</vt:lpstr>
      <vt:lpstr>Conclusion Paragraph</vt:lpstr>
      <vt:lpstr>Clincher Statement</vt:lpstr>
      <vt:lpstr>Conclusion Paragraph:  Example</vt:lpstr>
      <vt:lpstr>How will I be graded?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writing</dc:title>
  <dc:creator>Vee</dc:creator>
  <cp:lastModifiedBy>Admin1497</cp:lastModifiedBy>
  <cp:revision>17</cp:revision>
  <dcterms:created xsi:type="dcterms:W3CDTF">2015-02-16T18:38:19Z</dcterms:created>
  <dcterms:modified xsi:type="dcterms:W3CDTF">2015-02-17T13:36:45Z</dcterms:modified>
</cp:coreProperties>
</file>