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3"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752"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77E94F7E-4772-4716-8C31-F139F0BBF600}" type="datetimeFigureOut">
              <a:rPr lang="en-US"/>
              <a:pPr>
                <a:defRPr/>
              </a:pPr>
              <a:t>9/17/2013</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CF54883D-4C22-4552-948B-07B65CB161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B0F38F60-6B9E-414D-8D28-F399314FA9A9}" type="datetimeFigureOut">
              <a:rPr lang="en-US"/>
              <a:pPr>
                <a:defRPr/>
              </a:pPr>
              <a:t>9/17/2013</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89BB90A-89B1-4F2B-B992-DF190B5972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806616-90E7-44A7-B737-51532D3523AA}" type="datetimeFigureOut">
              <a:rPr lang="en-US"/>
              <a:pPr>
                <a:defRPr/>
              </a:pPr>
              <a:t>9/17/2013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BF5882-C893-49F0-B65E-928775E2AC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881CBDE0-61DF-47A0-AEAA-D2A8F84E3983}" type="datetimeFigureOut">
              <a:rPr lang="en-US"/>
              <a:pPr>
                <a:defRPr/>
              </a:pPr>
              <a:t>9/17/2013</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2C4E2E68-DA4F-49B4-9265-C7F7174F72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DF040D76-FAAA-4F59-9DEF-55EAF8F1EA5D}" type="datetimeFigureOut">
              <a:rPr lang="en-US"/>
              <a:pPr>
                <a:defRPr/>
              </a:pPr>
              <a:t>9/17/2013</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8A81EE69-C4F0-466C-897A-A65C0182DBE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09C31E6E-35B4-431D-8DB0-297F0B603A06}" type="datetimeFigureOut">
              <a:rPr lang="en-US"/>
              <a:pPr>
                <a:defRPr/>
              </a:pPr>
              <a:t>9/17/2013</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B3D7743E-5E40-41F1-9E83-DD9A293D5E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82468AF5-B759-4FDA-921E-1CE05C3ACCAB}" type="datetimeFigureOut">
              <a:rPr lang="en-US"/>
              <a:pPr>
                <a:defRPr/>
              </a:pPr>
              <a:t>9/17/2013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4311573A-A818-4B9E-B3D0-4E69394EA9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92529FB6-D590-46AF-95CA-3533AFA5D336}" type="datetimeFigureOut">
              <a:rPr lang="en-US"/>
              <a:pPr>
                <a:defRPr/>
              </a:pPr>
              <a:t>9/17/2013</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8737B42-89FC-4F96-A1A6-17AF55A75D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3B0E0A9F-7448-4F14-88E1-98AEAF77BD99}" type="datetimeFigureOut">
              <a:rPr lang="en-US"/>
              <a:pPr>
                <a:defRPr/>
              </a:pPr>
              <a:t>9/17/2013</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6E337630-7314-488E-8BCA-CBC3EDE32C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1D9BFCDE-4A53-4F75-BABC-A7A0E3DCB769}" type="datetimeFigureOut">
              <a:rPr lang="en-US"/>
              <a:pPr>
                <a:defRPr/>
              </a:pPr>
              <a:t>9/17/2013</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4356BA2-94F3-4392-82E3-7B839167BF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972F4DF0-2753-4A9C-A5AF-A8A73185F04B}" type="datetimeFigureOut">
              <a:rPr lang="en-US"/>
              <a:pPr>
                <a:defRPr/>
              </a:pPr>
              <a:t>9/17/2013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8EC142F9-CD0A-4383-87E9-1109CE9E04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1DE9802B-415B-41DA-A1E8-C1A265B27DF9}" type="datetimeFigureOut">
              <a:rPr lang="en-US"/>
              <a:pPr>
                <a:defRPr/>
              </a:pPr>
              <a:t>9/17/2013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72298251-6846-43E2-9D20-E4D69D9EA1BE}"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37" r:id="rId4"/>
    <p:sldLayoutId id="2147483743" r:id="rId5"/>
    <p:sldLayoutId id="2147483738" r:id="rId6"/>
    <p:sldLayoutId id="2147483744" r:id="rId7"/>
    <p:sldLayoutId id="2147483745" r:id="rId8"/>
    <p:sldLayoutId id="2147483746" r:id="rId9"/>
    <p:sldLayoutId id="2147483739" r:id="rId10"/>
    <p:sldLayoutId id="2147483747"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457200"/>
            <a:ext cx="8686800" cy="1295400"/>
          </a:xfrm>
        </p:spPr>
        <p:txBody>
          <a:bodyPr/>
          <a:lstStyle/>
          <a:p>
            <a:pPr algn="ctr" eaLnBrk="1" fontAlgn="auto" hangingPunct="1">
              <a:spcAft>
                <a:spcPts val="0"/>
              </a:spcAft>
              <a:defRPr/>
            </a:pPr>
            <a:r>
              <a:rPr lang="en-US" dirty="0" smtClean="0">
                <a:latin typeface="Baskerville Old Face" pitchFamily="18" charset="0"/>
              </a:rPr>
              <a:t>“The Outsiders”</a:t>
            </a:r>
            <a:br>
              <a:rPr lang="en-US" dirty="0" smtClean="0">
                <a:latin typeface="Baskerville Old Face" pitchFamily="18" charset="0"/>
              </a:rPr>
            </a:br>
            <a:r>
              <a:rPr lang="en-US" dirty="0" smtClean="0">
                <a:latin typeface="Baskerville Old Face" pitchFamily="18" charset="0"/>
              </a:rPr>
              <a:t>by </a:t>
            </a:r>
            <a:r>
              <a:rPr lang="en-US" dirty="0" err="1" smtClean="0">
                <a:latin typeface="Baskerville Old Face" pitchFamily="18" charset="0"/>
              </a:rPr>
              <a:t>s.e</a:t>
            </a:r>
            <a:r>
              <a:rPr lang="en-US" dirty="0" smtClean="0">
                <a:latin typeface="Baskerville Old Face" pitchFamily="18" charset="0"/>
              </a:rPr>
              <a:t>. Hinton</a:t>
            </a:r>
            <a:endParaRPr lang="en-US" dirty="0">
              <a:latin typeface="Baskerville Old Face" pitchFamily="18" charset="0"/>
            </a:endParaRPr>
          </a:p>
        </p:txBody>
      </p:sp>
      <p:pic>
        <p:nvPicPr>
          <p:cNvPr id="10243" name="Content Placeholder 7" descr="the outsiders.jpg"/>
          <p:cNvPicPr>
            <a:picLocks noGrp="1" noChangeAspect="1"/>
          </p:cNvPicPr>
          <p:nvPr>
            <p:ph idx="1"/>
          </p:nvPr>
        </p:nvPicPr>
        <p:blipFill>
          <a:blip r:embed="rId2" cstate="print"/>
          <a:srcRect/>
          <a:stretch>
            <a:fillRect/>
          </a:stretch>
        </p:blipFill>
        <p:spPr>
          <a:xfrm>
            <a:off x="2514600" y="1828800"/>
            <a:ext cx="1828800" cy="3235325"/>
          </a:xfrm>
        </p:spPr>
      </p:pic>
      <p:pic>
        <p:nvPicPr>
          <p:cNvPr id="10244" name="Picture 8" descr="the outsiders 2.jpg"/>
          <p:cNvPicPr>
            <a:picLocks noChangeAspect="1"/>
          </p:cNvPicPr>
          <p:nvPr/>
        </p:nvPicPr>
        <p:blipFill>
          <a:blip r:embed="rId3" cstate="print"/>
          <a:srcRect l="15810" r="17787"/>
          <a:stretch>
            <a:fillRect/>
          </a:stretch>
        </p:blipFill>
        <p:spPr bwMode="auto">
          <a:xfrm>
            <a:off x="7010400" y="1981200"/>
            <a:ext cx="1962150" cy="3048000"/>
          </a:xfrm>
          <a:prstGeom prst="rect">
            <a:avLst/>
          </a:prstGeom>
          <a:noFill/>
          <a:ln w="9525">
            <a:noFill/>
            <a:miter lim="800000"/>
            <a:headEnd/>
            <a:tailEnd/>
          </a:ln>
        </p:spPr>
      </p:pic>
      <p:pic>
        <p:nvPicPr>
          <p:cNvPr id="10245" name="Picture 9" descr="the outsiders 3.jpg"/>
          <p:cNvPicPr>
            <a:picLocks noChangeAspect="1"/>
          </p:cNvPicPr>
          <p:nvPr/>
        </p:nvPicPr>
        <p:blipFill>
          <a:blip r:embed="rId4" cstate="print"/>
          <a:srcRect/>
          <a:stretch>
            <a:fillRect/>
          </a:stretch>
        </p:blipFill>
        <p:spPr bwMode="auto">
          <a:xfrm>
            <a:off x="228600" y="3124200"/>
            <a:ext cx="2095500" cy="3540125"/>
          </a:xfrm>
          <a:prstGeom prst="rect">
            <a:avLst/>
          </a:prstGeom>
          <a:noFill/>
          <a:ln w="9525">
            <a:noFill/>
            <a:miter lim="800000"/>
            <a:headEnd/>
            <a:tailEnd/>
          </a:ln>
        </p:spPr>
      </p:pic>
      <p:pic>
        <p:nvPicPr>
          <p:cNvPr id="10246" name="Picture 10" descr="the outsiders 4.jpg"/>
          <p:cNvPicPr>
            <a:picLocks noChangeAspect="1"/>
          </p:cNvPicPr>
          <p:nvPr/>
        </p:nvPicPr>
        <p:blipFill>
          <a:blip r:embed="rId5" cstate="print"/>
          <a:srcRect/>
          <a:stretch>
            <a:fillRect/>
          </a:stretch>
        </p:blipFill>
        <p:spPr bwMode="auto">
          <a:xfrm>
            <a:off x="4495800" y="3276600"/>
            <a:ext cx="245745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latin typeface="Baskerville Old Face" pitchFamily="18" charset="0"/>
              </a:rPr>
              <a:t>S. E. Hinton</a:t>
            </a:r>
            <a:endParaRPr lang="en-US" dirty="0">
              <a:latin typeface="Baskerville Old Face" pitchFamily="18" charset="0"/>
            </a:endParaRPr>
          </a:p>
        </p:txBody>
      </p:sp>
      <p:sp>
        <p:nvSpPr>
          <p:cNvPr id="11267" name="Content Placeholder 3"/>
          <p:cNvSpPr>
            <a:spLocks noGrp="1"/>
          </p:cNvSpPr>
          <p:nvPr>
            <p:ph sz="half" idx="2"/>
          </p:nvPr>
        </p:nvSpPr>
        <p:spPr/>
        <p:txBody>
          <a:bodyPr/>
          <a:lstStyle/>
          <a:p>
            <a:pPr algn="ctr" eaLnBrk="1" hangingPunct="1">
              <a:spcBef>
                <a:spcPct val="50000"/>
              </a:spcBef>
            </a:pPr>
            <a:r>
              <a:rPr lang="en-US" sz="2000" smtClean="0">
                <a:latin typeface="Baskerville Old Face" pitchFamily="18" charset="0"/>
              </a:rPr>
              <a:t>In 1967, Viking Books published </a:t>
            </a:r>
            <a:r>
              <a:rPr lang="en-US" sz="2000" u="sng" smtClean="0">
                <a:latin typeface="Baskerville Old Face" pitchFamily="18" charset="0"/>
              </a:rPr>
              <a:t>The Outsiders</a:t>
            </a:r>
            <a:r>
              <a:rPr lang="en-US" sz="2000" smtClean="0">
                <a:latin typeface="Baskerville Old Face" pitchFamily="18" charset="0"/>
              </a:rPr>
              <a:t> by a young woman named Susan Eloise Hinton. </a:t>
            </a:r>
          </a:p>
          <a:p>
            <a:pPr algn="ctr" eaLnBrk="1" hangingPunct="1">
              <a:spcBef>
                <a:spcPct val="50000"/>
              </a:spcBef>
            </a:pPr>
            <a:r>
              <a:rPr lang="en-US" sz="2000" smtClean="0">
                <a:latin typeface="Baskerville Old Face" pitchFamily="18" charset="0"/>
              </a:rPr>
              <a:t>Her novel about teens growing up in Oklahoma in 1965/1966 was a hit with young people all over the country and earned her the nickname, “The Voice of Youth.” She gave young people an author who was “one of their own,” someone who saw the world from their point of view and wrote about the real questions and fears they experienced.</a:t>
            </a:r>
          </a:p>
          <a:p>
            <a:pPr algn="ctr" eaLnBrk="1" hangingPunct="1">
              <a:spcBef>
                <a:spcPct val="50000"/>
              </a:spcBef>
            </a:pPr>
            <a:r>
              <a:rPr lang="en-US" sz="2000" smtClean="0">
                <a:latin typeface="Baskerville Old Face" pitchFamily="18" charset="0"/>
              </a:rPr>
              <a:t>    (Scholastic Books)</a:t>
            </a:r>
          </a:p>
          <a:p>
            <a:pPr eaLnBrk="1" hangingPunct="1"/>
            <a:endParaRPr lang="en-US" smtClean="0"/>
          </a:p>
        </p:txBody>
      </p:sp>
      <p:pic>
        <p:nvPicPr>
          <p:cNvPr id="11268" name="Picture 17" descr="hinton_se"/>
          <p:cNvPicPr>
            <a:picLocks noGrp="1" noChangeAspect="1" noChangeArrowheads="1"/>
          </p:cNvPicPr>
          <p:nvPr>
            <p:ph sz="half" idx="1"/>
          </p:nvPr>
        </p:nvPicPr>
        <p:blipFill>
          <a:blip r:embed="rId2" cstate="print"/>
          <a:srcRect/>
          <a:stretch>
            <a:fillRect/>
          </a:stretch>
        </p:blipFill>
        <p:spPr>
          <a:xfrm>
            <a:off x="457200" y="1371600"/>
            <a:ext cx="3714750" cy="4953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cstate="print"/>
          <a:srcRect/>
          <a:stretch>
            <a:fillRect/>
          </a:stretch>
        </p:blipFill>
        <p:spPr bwMode="auto">
          <a:xfrm>
            <a:off x="5118100" y="3581400"/>
            <a:ext cx="3690938" cy="2895600"/>
          </a:xfrm>
          <a:prstGeom prst="rect">
            <a:avLst/>
          </a:prstGeom>
          <a:noFill/>
          <a:ln w="9525">
            <a:noFill/>
            <a:miter lim="800000"/>
            <a:headEnd/>
            <a:tailEnd/>
          </a:ln>
        </p:spPr>
      </p:pic>
      <p:sp>
        <p:nvSpPr>
          <p:cNvPr id="2" name="Title 1"/>
          <p:cNvSpPr>
            <a:spLocks noGrp="1"/>
          </p:cNvSpPr>
          <p:nvPr>
            <p:ph type="title"/>
          </p:nvPr>
        </p:nvSpPr>
        <p:spPr/>
        <p:txBody>
          <a:bodyPr/>
          <a:lstStyle/>
          <a:p>
            <a:pPr algn="ctr" eaLnBrk="1" hangingPunct="1">
              <a:defRPr/>
            </a:pPr>
            <a:r>
              <a:rPr lang="en-US" dirty="0" smtClean="0">
                <a:latin typeface="Baskerville Old Face" pitchFamily="18" charset="0"/>
              </a:rPr>
              <a:t>Setting</a:t>
            </a:r>
            <a:endParaRPr lang="en-US" dirty="0">
              <a:latin typeface="Baskerville Old Face" pitchFamily="18" charset="0"/>
            </a:endParaRPr>
          </a:p>
        </p:txBody>
      </p:sp>
      <p:sp>
        <p:nvSpPr>
          <p:cNvPr id="3" name="Content Placeholder 2"/>
          <p:cNvSpPr>
            <a:spLocks noGrp="1"/>
          </p:cNvSpPr>
          <p:nvPr>
            <p:ph idx="1"/>
          </p:nvPr>
        </p:nvSpPr>
        <p:spPr>
          <a:xfrm>
            <a:off x="304800" y="1554163"/>
            <a:ext cx="8686800" cy="5151437"/>
          </a:xfrm>
        </p:spPr>
        <p:txBody>
          <a:bodyPr/>
          <a:lstStyle/>
          <a:p>
            <a:pPr eaLnBrk="1" hangingPunct="1">
              <a:lnSpc>
                <a:spcPct val="90000"/>
              </a:lnSpc>
              <a:defRPr/>
            </a:pPr>
            <a:r>
              <a:rPr lang="en-US" sz="2200" dirty="0" smtClean="0">
                <a:solidFill>
                  <a:schemeClr val="accent2">
                    <a:lumMod val="75000"/>
                  </a:schemeClr>
                </a:solidFill>
                <a:latin typeface="Baskerville Old Face" pitchFamily="18" charset="0"/>
              </a:rPr>
              <a:t>Tulsa, Oklahoma in 1965/1966</a:t>
            </a:r>
          </a:p>
          <a:p>
            <a:pPr eaLnBrk="1" hangingPunct="1">
              <a:lnSpc>
                <a:spcPct val="90000"/>
              </a:lnSpc>
              <a:defRPr/>
            </a:pPr>
            <a:r>
              <a:rPr lang="en-US" sz="2200" dirty="0" smtClean="0">
                <a:solidFill>
                  <a:schemeClr val="accent2">
                    <a:lumMod val="75000"/>
                  </a:schemeClr>
                </a:solidFill>
                <a:latin typeface="Baskerville Old Face" pitchFamily="18" charset="0"/>
              </a:rPr>
              <a:t>The gas stations, dreary streets, and housing of the “poor side of town” that the Greaser’s call home.</a:t>
            </a:r>
          </a:p>
          <a:p>
            <a:pPr eaLnBrk="1" hangingPunct="1">
              <a:lnSpc>
                <a:spcPct val="90000"/>
              </a:lnSpc>
              <a:defRPr/>
            </a:pPr>
            <a:r>
              <a:rPr lang="en-US" sz="2200" dirty="0" smtClean="0">
                <a:solidFill>
                  <a:schemeClr val="accent2">
                    <a:lumMod val="75000"/>
                  </a:schemeClr>
                </a:solidFill>
                <a:latin typeface="Baskerville Old Face" pitchFamily="18" charset="0"/>
              </a:rPr>
              <a:t>The manicured lawns of upper middle class suburbia where the </a:t>
            </a:r>
            <a:r>
              <a:rPr lang="en-US" sz="2200" dirty="0" err="1" smtClean="0">
                <a:solidFill>
                  <a:schemeClr val="accent2">
                    <a:lumMod val="75000"/>
                  </a:schemeClr>
                </a:solidFill>
                <a:latin typeface="Baskerville Old Face" pitchFamily="18" charset="0"/>
              </a:rPr>
              <a:t>Socs</a:t>
            </a:r>
            <a:r>
              <a:rPr lang="en-US" sz="2200" dirty="0" smtClean="0">
                <a:solidFill>
                  <a:schemeClr val="accent2">
                    <a:lumMod val="75000"/>
                  </a:schemeClr>
                </a:solidFill>
                <a:latin typeface="Baskerville Old Face" pitchFamily="18" charset="0"/>
              </a:rPr>
              <a:t> live.</a:t>
            </a:r>
          </a:p>
          <a:p>
            <a:pPr eaLnBrk="1" hangingPunct="1">
              <a:lnSpc>
                <a:spcPct val="90000"/>
              </a:lnSpc>
              <a:defRPr/>
            </a:pPr>
            <a:r>
              <a:rPr lang="en-US" sz="2200" dirty="0" smtClean="0">
                <a:solidFill>
                  <a:schemeClr val="accent2">
                    <a:lumMod val="75000"/>
                  </a:schemeClr>
                </a:solidFill>
                <a:latin typeface="Baskerville Old Face" pitchFamily="18" charset="0"/>
              </a:rPr>
              <a:t>The theaters drive-ins and burger joints that are common ground.</a:t>
            </a:r>
          </a:p>
          <a:p>
            <a:pPr eaLnBrk="1" hangingPunct="1">
              <a:lnSpc>
                <a:spcPct val="90000"/>
              </a:lnSpc>
              <a:buFont typeface="Wingdings 2" pitchFamily="18" charset="2"/>
              <a:buNone/>
              <a:defRPr/>
            </a:pPr>
            <a:endParaRPr lang="en-US" sz="2000" dirty="0" smtClean="0">
              <a:solidFill>
                <a:schemeClr val="accent2">
                  <a:lumMod val="75000"/>
                </a:schemeClr>
              </a:solidFill>
              <a:latin typeface="Comic Sans MS" pitchFamily="66" charset="0"/>
            </a:endParaRPr>
          </a:p>
        </p:txBody>
      </p:sp>
      <p:pic>
        <p:nvPicPr>
          <p:cNvPr id="12293" name="Picture 3" descr="drive in.jpg"/>
          <p:cNvPicPr>
            <a:picLocks noChangeAspect="1"/>
          </p:cNvPicPr>
          <p:nvPr/>
        </p:nvPicPr>
        <p:blipFill>
          <a:blip r:embed="rId3" cstate="print"/>
          <a:srcRect/>
          <a:stretch>
            <a:fillRect/>
          </a:stretch>
        </p:blipFill>
        <p:spPr bwMode="auto">
          <a:xfrm>
            <a:off x="304800" y="3505200"/>
            <a:ext cx="4495800" cy="2973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6019800" y="2895600"/>
            <a:ext cx="2754313" cy="1984375"/>
          </a:xfrm>
          <a:prstGeom prst="rect">
            <a:avLst/>
          </a:prstGeom>
          <a:noFill/>
          <a:ln w="9525">
            <a:noFill/>
            <a:miter lim="800000"/>
            <a:headEnd/>
            <a:tailEnd/>
          </a:ln>
        </p:spPr>
      </p:pic>
      <p:sp>
        <p:nvSpPr>
          <p:cNvPr id="2" name="Title 1"/>
          <p:cNvSpPr>
            <a:spLocks noGrp="1"/>
          </p:cNvSpPr>
          <p:nvPr>
            <p:ph type="title"/>
          </p:nvPr>
        </p:nvSpPr>
        <p:spPr/>
        <p:txBody>
          <a:bodyPr/>
          <a:lstStyle/>
          <a:p>
            <a:pPr algn="ctr" eaLnBrk="1" hangingPunct="1">
              <a:defRPr/>
            </a:pPr>
            <a:r>
              <a:rPr lang="en-US" dirty="0" smtClean="0">
                <a:latin typeface="Baskerville Old Face" pitchFamily="18" charset="0"/>
              </a:rPr>
              <a:t>Common Ground</a:t>
            </a:r>
            <a:endParaRPr lang="en-US" dirty="0">
              <a:latin typeface="Baskerville Old Face" pitchFamily="18" charset="0"/>
            </a:endParaRPr>
          </a:p>
        </p:txBody>
      </p:sp>
      <p:sp>
        <p:nvSpPr>
          <p:cNvPr id="13316" name="Content Placeholder 4"/>
          <p:cNvSpPr>
            <a:spLocks noGrp="1"/>
          </p:cNvSpPr>
          <p:nvPr>
            <p:ph idx="1"/>
          </p:nvPr>
        </p:nvSpPr>
        <p:spPr>
          <a:xfrm>
            <a:off x="304800" y="1295400"/>
            <a:ext cx="8686800" cy="5562600"/>
          </a:xfrm>
        </p:spPr>
        <p:txBody>
          <a:bodyPr/>
          <a:lstStyle/>
          <a:p>
            <a:pPr algn="ctr" eaLnBrk="1" hangingPunct="1"/>
            <a:r>
              <a:rPr lang="en-US" u="sng" smtClean="0">
                <a:latin typeface="Baskerville Old Face" pitchFamily="18" charset="0"/>
              </a:rPr>
              <a:t>Drive-In Restaurants</a:t>
            </a:r>
          </a:p>
          <a:p>
            <a:pPr algn="ctr" eaLnBrk="1" hangingPunct="1"/>
            <a:r>
              <a:rPr lang="en-US" smtClean="0">
                <a:latin typeface="Baskerville Old Face" pitchFamily="18" charset="0"/>
              </a:rPr>
              <a:t>These restaurants were a typical place to take a date.  They were also where gangs hung out.</a:t>
            </a:r>
          </a:p>
          <a:p>
            <a:pPr algn="ctr" eaLnBrk="1" hangingPunct="1"/>
            <a:endParaRPr lang="en-US" smtClean="0">
              <a:latin typeface="Baskerville Old Face" pitchFamily="18" charset="0"/>
            </a:endParaRPr>
          </a:p>
          <a:p>
            <a:pPr eaLnBrk="1" hangingPunct="1"/>
            <a:r>
              <a:rPr lang="en-US" u="sng" smtClean="0">
                <a:latin typeface="Baskerville Old Face" pitchFamily="18" charset="0"/>
              </a:rPr>
              <a:t>Drive-In’s</a:t>
            </a:r>
          </a:p>
          <a:p>
            <a:pPr eaLnBrk="1" hangingPunct="1"/>
            <a:r>
              <a:rPr lang="en-US" sz="3000" smtClean="0">
                <a:latin typeface="Baskerville Old Face" pitchFamily="18" charset="0"/>
              </a:rPr>
              <a:t>Watching movies at the drive-in </a:t>
            </a:r>
          </a:p>
          <a:p>
            <a:pPr eaLnBrk="1" hangingPunct="1"/>
            <a:r>
              <a:rPr lang="en-US" sz="3000" smtClean="0">
                <a:latin typeface="Baskerville Old Face" pitchFamily="18" charset="0"/>
              </a:rPr>
              <a:t>theatre was a popular thing to do, </a:t>
            </a:r>
          </a:p>
          <a:p>
            <a:pPr eaLnBrk="1" hangingPunct="1"/>
            <a:r>
              <a:rPr lang="en-US" sz="3000" smtClean="0">
                <a:latin typeface="Baskerville Old Face" pitchFamily="18" charset="0"/>
              </a:rPr>
              <a:t>especially for teenagers.</a:t>
            </a:r>
          </a:p>
          <a:p>
            <a:pPr eaLnBrk="1" hangingPunct="1"/>
            <a:endParaRPr lang="en-US" smtClean="0">
              <a:latin typeface="Baskerville Old Face" pitchFamily="18" charset="0"/>
            </a:endParaRPr>
          </a:p>
          <a:p>
            <a:pPr eaLnBrk="1" hangingPunct="1"/>
            <a:endParaRPr lang="en-US" smtClean="0"/>
          </a:p>
          <a:p>
            <a:pPr eaLnBrk="1" hangingPunct="1"/>
            <a:endParaRPr lang="en-US" smtClean="0"/>
          </a:p>
        </p:txBody>
      </p:sp>
      <p:pic>
        <p:nvPicPr>
          <p:cNvPr id="13317" name="Picture 4"/>
          <p:cNvPicPr>
            <a:picLocks noChangeAspect="1" noChangeArrowheads="1"/>
          </p:cNvPicPr>
          <p:nvPr/>
        </p:nvPicPr>
        <p:blipFill>
          <a:blip r:embed="rId3" cstate="print"/>
          <a:srcRect/>
          <a:stretch>
            <a:fillRect/>
          </a:stretch>
        </p:blipFill>
        <p:spPr bwMode="auto">
          <a:xfrm>
            <a:off x="5943600" y="4876800"/>
            <a:ext cx="2619375" cy="181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latin typeface="Baskerville Old Face" pitchFamily="18" charset="0"/>
              </a:rPr>
              <a:t>Main Characters</a:t>
            </a:r>
            <a:endParaRPr lang="en-US" dirty="0">
              <a:latin typeface="Baskerville Old Face" pitchFamily="18" charset="0"/>
            </a:endParaRPr>
          </a:p>
        </p:txBody>
      </p:sp>
      <p:sp>
        <p:nvSpPr>
          <p:cNvPr id="14339" name="Content Placeholder 2"/>
          <p:cNvSpPr>
            <a:spLocks noGrp="1"/>
          </p:cNvSpPr>
          <p:nvPr>
            <p:ph sz="half" idx="1"/>
          </p:nvPr>
        </p:nvSpPr>
        <p:spPr>
          <a:xfrm>
            <a:off x="304800" y="1600200"/>
            <a:ext cx="4191000" cy="5257800"/>
          </a:xfrm>
        </p:spPr>
        <p:txBody>
          <a:bodyPr/>
          <a:lstStyle/>
          <a:p>
            <a:pPr algn="ctr" eaLnBrk="1" hangingPunct="1"/>
            <a:r>
              <a:rPr lang="en-US" sz="3200" smtClean="0">
                <a:latin typeface="Baskerville Old Face" pitchFamily="18" charset="0"/>
              </a:rPr>
              <a:t>Greasers</a:t>
            </a:r>
          </a:p>
          <a:p>
            <a:pPr eaLnBrk="1" hangingPunct="1"/>
            <a:r>
              <a:rPr lang="en-US" sz="2200" smtClean="0">
                <a:latin typeface="Baskerville Old Face" pitchFamily="18" charset="0"/>
              </a:rPr>
              <a:t>Music= Elvis </a:t>
            </a:r>
          </a:p>
          <a:p>
            <a:pPr eaLnBrk="1" hangingPunct="1"/>
            <a:r>
              <a:rPr lang="en-US" sz="2200" smtClean="0">
                <a:latin typeface="Baskerville Old Face" pitchFamily="18" charset="0"/>
              </a:rPr>
              <a:t>Live on the East side of town</a:t>
            </a:r>
          </a:p>
          <a:p>
            <a:pPr eaLnBrk="1" hangingPunct="1"/>
            <a:r>
              <a:rPr lang="en-US" sz="2200" smtClean="0">
                <a:latin typeface="Baskerville Old Face" pitchFamily="18" charset="0"/>
              </a:rPr>
              <a:t>Wore leather jackets, t-shirts, jeans, and grease on their hair</a:t>
            </a:r>
          </a:p>
          <a:p>
            <a:pPr eaLnBrk="1" hangingPunct="1"/>
            <a:r>
              <a:rPr lang="en-US" sz="2200" smtClean="0">
                <a:latin typeface="Baskerville Old Face" pitchFamily="18" charset="0"/>
              </a:rPr>
              <a:t>Middle class working families</a:t>
            </a:r>
          </a:p>
          <a:p>
            <a:pPr eaLnBrk="1" hangingPunct="1"/>
            <a:endParaRPr lang="en-US" smtClean="0">
              <a:latin typeface="Baskerville Old Face" pitchFamily="18" charset="0"/>
            </a:endParaRPr>
          </a:p>
        </p:txBody>
      </p:sp>
      <p:sp>
        <p:nvSpPr>
          <p:cNvPr id="14340" name="Content Placeholder 3"/>
          <p:cNvSpPr>
            <a:spLocks noGrp="1"/>
          </p:cNvSpPr>
          <p:nvPr>
            <p:ph sz="half" idx="2"/>
          </p:nvPr>
        </p:nvSpPr>
        <p:spPr>
          <a:xfrm>
            <a:off x="4648200" y="1600200"/>
            <a:ext cx="4343400" cy="5257800"/>
          </a:xfrm>
        </p:spPr>
        <p:txBody>
          <a:bodyPr/>
          <a:lstStyle/>
          <a:p>
            <a:pPr algn="ctr" eaLnBrk="1" hangingPunct="1"/>
            <a:r>
              <a:rPr lang="en-US" sz="3200" smtClean="0">
                <a:latin typeface="Baskerville Old Face" pitchFamily="18" charset="0"/>
              </a:rPr>
              <a:t>Socs</a:t>
            </a:r>
          </a:p>
          <a:p>
            <a:pPr eaLnBrk="1" hangingPunct="1"/>
            <a:r>
              <a:rPr lang="en-US" sz="2200" smtClean="0">
                <a:latin typeface="Baskerville Old Face" pitchFamily="18" charset="0"/>
              </a:rPr>
              <a:t>Music= The Beatles</a:t>
            </a:r>
          </a:p>
          <a:p>
            <a:pPr eaLnBrk="1" hangingPunct="1"/>
            <a:r>
              <a:rPr lang="en-US" sz="2200" smtClean="0">
                <a:latin typeface="Baskerville Old Face" pitchFamily="18" charset="0"/>
              </a:rPr>
              <a:t>Live on the West side of town</a:t>
            </a:r>
          </a:p>
          <a:p>
            <a:pPr eaLnBrk="1" hangingPunct="1"/>
            <a:r>
              <a:rPr lang="en-US" sz="2200" smtClean="0">
                <a:latin typeface="Baskerville Old Face" pitchFamily="18" charset="0"/>
              </a:rPr>
              <a:t>Wore madras shirts, plaid, and vests</a:t>
            </a:r>
          </a:p>
          <a:p>
            <a:pPr eaLnBrk="1" hangingPunct="1"/>
            <a:r>
              <a:rPr lang="en-US" sz="2200" smtClean="0">
                <a:latin typeface="Baskerville Old Face" pitchFamily="18" charset="0"/>
              </a:rPr>
              <a:t>High Social Status, rich kids </a:t>
            </a:r>
          </a:p>
          <a:p>
            <a:pPr eaLnBrk="1" hangingPunct="1"/>
            <a:endParaRPr lang="en-US" smtClean="0">
              <a:latin typeface="Baskerville Old Face" pitchFamily="18" charset="0"/>
            </a:endParaRPr>
          </a:p>
        </p:txBody>
      </p:sp>
      <p:pic>
        <p:nvPicPr>
          <p:cNvPr id="14341" name="Picture 4" descr="James Dean.jpg"/>
          <p:cNvPicPr>
            <a:picLocks noChangeAspect="1"/>
          </p:cNvPicPr>
          <p:nvPr/>
        </p:nvPicPr>
        <p:blipFill>
          <a:blip r:embed="rId2" cstate="print"/>
          <a:srcRect/>
          <a:stretch>
            <a:fillRect/>
          </a:stretch>
        </p:blipFill>
        <p:spPr bwMode="auto">
          <a:xfrm>
            <a:off x="1752600" y="4138613"/>
            <a:ext cx="2057400" cy="2697162"/>
          </a:xfrm>
          <a:prstGeom prst="rect">
            <a:avLst/>
          </a:prstGeom>
          <a:noFill/>
          <a:ln w="9525">
            <a:noFill/>
            <a:miter lim="800000"/>
            <a:headEnd/>
            <a:tailEnd/>
          </a:ln>
        </p:spPr>
      </p:pic>
      <p:pic>
        <p:nvPicPr>
          <p:cNvPr id="14342" name="Picture 34" descr="dobie4"/>
          <p:cNvPicPr>
            <a:picLocks noChangeAspect="1" noChangeArrowheads="1"/>
          </p:cNvPicPr>
          <p:nvPr/>
        </p:nvPicPr>
        <p:blipFill>
          <a:blip r:embed="rId3" cstate="print"/>
          <a:srcRect l="57993"/>
          <a:stretch>
            <a:fillRect/>
          </a:stretch>
        </p:blipFill>
        <p:spPr bwMode="auto">
          <a:xfrm>
            <a:off x="7543800" y="4114800"/>
            <a:ext cx="12954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458200" cy="838200"/>
          </a:xfrm>
        </p:spPr>
        <p:txBody>
          <a:bodyPr>
            <a:noAutofit/>
          </a:bodyPr>
          <a:lstStyle/>
          <a:p>
            <a:pPr algn="ctr" eaLnBrk="1" hangingPunct="1">
              <a:defRPr/>
            </a:pPr>
            <a:r>
              <a:rPr lang="en-US" sz="3000" dirty="0" smtClean="0">
                <a:latin typeface="Baskerville Old Face" pitchFamily="18" charset="0"/>
              </a:rPr>
              <a:t>Cars used in the 1960’s</a:t>
            </a:r>
            <a:endParaRPr lang="en-US" sz="3000" dirty="0">
              <a:latin typeface="Baskerville Old Face" pitchFamily="18" charset="0"/>
            </a:endParaRPr>
          </a:p>
        </p:txBody>
      </p:sp>
      <p:sp>
        <p:nvSpPr>
          <p:cNvPr id="15363" name="Text Placeholder 2"/>
          <p:cNvSpPr>
            <a:spLocks noGrp="1"/>
          </p:cNvSpPr>
          <p:nvPr>
            <p:ph type="body" idx="2"/>
          </p:nvPr>
        </p:nvSpPr>
        <p:spPr/>
        <p:txBody>
          <a:bodyPr/>
          <a:lstStyle/>
          <a:p>
            <a:pPr algn="ctr" eaLnBrk="1" hangingPunct="1"/>
            <a:r>
              <a:rPr lang="en-US" sz="2800" smtClean="0">
                <a:latin typeface="Baskerville Old Face" pitchFamily="18" charset="0"/>
              </a:rPr>
              <a:t>The Greasers couldn’t afford the fancy cars, but the Socs could!</a:t>
            </a:r>
          </a:p>
          <a:p>
            <a:pPr eaLnBrk="1" hangingPunct="1"/>
            <a:endParaRPr lang="en-US" sz="2800" smtClean="0">
              <a:latin typeface="Baskerville Old Face" pitchFamily="18" charset="0"/>
            </a:endParaRPr>
          </a:p>
          <a:p>
            <a:pPr algn="ctr" eaLnBrk="1" hangingPunct="1"/>
            <a:r>
              <a:rPr lang="en-US" sz="3500" smtClean="0">
                <a:latin typeface="Baskerville Old Face" pitchFamily="18" charset="0"/>
              </a:rPr>
              <a:t>Mustang            and         Corvair</a:t>
            </a:r>
          </a:p>
        </p:txBody>
      </p:sp>
      <p:pic>
        <p:nvPicPr>
          <p:cNvPr id="15364" name="Content Placeholder 4" descr="blue mustang.jpg"/>
          <p:cNvPicPr>
            <a:picLocks noGrp="1" noChangeAspect="1"/>
          </p:cNvPicPr>
          <p:nvPr>
            <p:ph sz="half" idx="1"/>
          </p:nvPr>
        </p:nvPicPr>
        <p:blipFill>
          <a:blip r:embed="rId2" cstate="print"/>
          <a:srcRect/>
          <a:stretch>
            <a:fillRect/>
          </a:stretch>
        </p:blipFill>
        <p:spPr>
          <a:xfrm>
            <a:off x="3886200" y="457200"/>
            <a:ext cx="4343400" cy="2606675"/>
          </a:xfrm>
        </p:spPr>
      </p:pic>
      <p:pic>
        <p:nvPicPr>
          <p:cNvPr id="15365" name="Picture 5" descr="red corvair.jpg"/>
          <p:cNvPicPr>
            <a:picLocks noChangeAspect="1"/>
          </p:cNvPicPr>
          <p:nvPr/>
        </p:nvPicPr>
        <p:blipFill>
          <a:blip r:embed="rId3" cstate="print"/>
          <a:srcRect/>
          <a:stretch>
            <a:fillRect/>
          </a:stretch>
        </p:blipFill>
        <p:spPr bwMode="auto">
          <a:xfrm>
            <a:off x="5791200" y="3124200"/>
            <a:ext cx="31496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Baskerville Old Face" pitchFamily="18" charset="0"/>
              </a:rPr>
              <a:t>Essential Question Assignment</a:t>
            </a:r>
            <a:endParaRPr lang="en-US" dirty="0">
              <a:latin typeface="Baskerville Old Face" pitchFamily="18" charset="0"/>
            </a:endParaRPr>
          </a:p>
        </p:txBody>
      </p:sp>
      <p:sp>
        <p:nvSpPr>
          <p:cNvPr id="16387" name="Content Placeholder 2"/>
          <p:cNvSpPr>
            <a:spLocks noGrp="1"/>
          </p:cNvSpPr>
          <p:nvPr>
            <p:ph idx="1"/>
          </p:nvPr>
        </p:nvSpPr>
        <p:spPr>
          <a:xfrm>
            <a:off x="304800" y="1554163"/>
            <a:ext cx="8686800" cy="4999037"/>
          </a:xfrm>
        </p:spPr>
        <p:txBody>
          <a:bodyPr/>
          <a:lstStyle/>
          <a:p>
            <a:r>
              <a:rPr lang="en-US" smtClean="0">
                <a:latin typeface="Baskerville Old Face" pitchFamily="18" charset="0"/>
              </a:rPr>
              <a:t>Choose ONE of the essential questions and really think about what the question is asking. </a:t>
            </a:r>
          </a:p>
          <a:p>
            <a:endParaRPr lang="en-US" smtClean="0">
              <a:latin typeface="Baskerville Old Face" pitchFamily="18" charset="0"/>
            </a:endParaRPr>
          </a:p>
          <a:p>
            <a:r>
              <a:rPr lang="en-US" smtClean="0">
                <a:latin typeface="Baskerville Old Face" pitchFamily="18" charset="0"/>
              </a:rPr>
              <a:t>Write the question on your sheet of paper.</a:t>
            </a:r>
          </a:p>
          <a:p>
            <a:endParaRPr lang="en-US" smtClean="0">
              <a:latin typeface="Baskerville Old Face" pitchFamily="18" charset="0"/>
            </a:endParaRPr>
          </a:p>
          <a:p>
            <a:r>
              <a:rPr lang="en-US" smtClean="0">
                <a:latin typeface="Baskerville Old Face" pitchFamily="18" charset="0"/>
              </a:rPr>
              <a:t>Answer the question to the best of your ability.</a:t>
            </a:r>
          </a:p>
          <a:p>
            <a:endParaRPr lang="en-US" smtClean="0">
              <a:latin typeface="Baskerville Old Face" pitchFamily="18" charset="0"/>
            </a:endParaRPr>
          </a:p>
          <a:p>
            <a:r>
              <a:rPr lang="en-US" smtClean="0">
                <a:latin typeface="Baskerville Old Face" pitchFamily="18" charset="0"/>
              </a:rPr>
              <a:t>Response must be half a page. (10 min)</a:t>
            </a:r>
          </a:p>
          <a:p>
            <a:endParaRPr lang="en-US" smtClean="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latin typeface="Baskerville Old Face" pitchFamily="18" charset="0"/>
              </a:rPr>
              <a:t>Essential Questions</a:t>
            </a:r>
            <a:endParaRPr lang="en-US" dirty="0">
              <a:latin typeface="Baskerville Old Face" pitchFamily="18" charset="0"/>
            </a:endParaRPr>
          </a:p>
        </p:txBody>
      </p:sp>
      <p:sp>
        <p:nvSpPr>
          <p:cNvPr id="17411" name="Content Placeholder 2"/>
          <p:cNvSpPr>
            <a:spLocks noGrp="1"/>
          </p:cNvSpPr>
          <p:nvPr>
            <p:ph sz="half" idx="1"/>
          </p:nvPr>
        </p:nvSpPr>
        <p:spPr/>
        <p:txBody>
          <a:bodyPr/>
          <a:lstStyle/>
          <a:p>
            <a:pPr eaLnBrk="1" hangingPunct="1"/>
            <a:r>
              <a:rPr lang="en-US" dirty="0" smtClean="0">
                <a:latin typeface="Baskerville Old Face" pitchFamily="18" charset="0"/>
              </a:rPr>
              <a:t>How does what we know about the world shape the way we view ourselves and society?</a:t>
            </a:r>
          </a:p>
          <a:p>
            <a:pPr eaLnBrk="1" hangingPunct="1"/>
            <a:endParaRPr lang="en-US" dirty="0" smtClean="0">
              <a:latin typeface="Baskerville Old Face" pitchFamily="18" charset="0"/>
            </a:endParaRPr>
          </a:p>
          <a:p>
            <a:pPr eaLnBrk="1" hangingPunct="1"/>
            <a:r>
              <a:rPr lang="en-US" dirty="0" smtClean="0">
                <a:latin typeface="Baskerville Old Face" pitchFamily="18" charset="0"/>
              </a:rPr>
              <a:t>Why is important to recognize that all people have common life experiences that are both positive and negative?</a:t>
            </a:r>
          </a:p>
        </p:txBody>
      </p:sp>
      <p:sp>
        <p:nvSpPr>
          <p:cNvPr id="17412" name="Content Placeholder 3"/>
          <p:cNvSpPr>
            <a:spLocks noGrp="1"/>
          </p:cNvSpPr>
          <p:nvPr>
            <p:ph sz="half" idx="2"/>
          </p:nvPr>
        </p:nvSpPr>
        <p:spPr/>
        <p:txBody>
          <a:bodyPr/>
          <a:lstStyle/>
          <a:p>
            <a:pPr eaLnBrk="1" hangingPunct="1"/>
            <a:r>
              <a:rPr lang="en-US" dirty="0" smtClean="0">
                <a:latin typeface="Baskerville Old Face" pitchFamily="18" charset="0"/>
              </a:rPr>
              <a:t>Why is it important to judge a person as an individual rather than a member of a group?</a:t>
            </a:r>
          </a:p>
          <a:p>
            <a:pPr eaLnBrk="1" hangingPunct="1"/>
            <a:endParaRPr lang="en-US" dirty="0" smtClean="0">
              <a:latin typeface="Baskerville Old Face" pitchFamily="18" charset="0"/>
            </a:endParaRPr>
          </a:p>
          <a:p>
            <a:pPr eaLnBrk="1" hangingPunct="1"/>
            <a:r>
              <a:rPr lang="en-US" dirty="0" smtClean="0">
                <a:latin typeface="Baskerville Old Face" pitchFamily="18" charset="0"/>
              </a:rPr>
              <a:t>Do you believe you are fated no matter what, or do you believe your actions can change the course of your life?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136</TotalTime>
  <Words>399</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Franklin Gothic Medium</vt:lpstr>
      <vt:lpstr>Franklin Gothic Book</vt:lpstr>
      <vt:lpstr>Wingdings 2</vt:lpstr>
      <vt:lpstr>Calibri</vt:lpstr>
      <vt:lpstr>Baskerville Old Face</vt:lpstr>
      <vt:lpstr>Comic Sans MS</vt:lpstr>
      <vt:lpstr>Trek</vt:lpstr>
      <vt:lpstr>“The Outsiders” by s.e. Hinton</vt:lpstr>
      <vt:lpstr>S. E. Hinton</vt:lpstr>
      <vt:lpstr>Setting</vt:lpstr>
      <vt:lpstr>Common Ground</vt:lpstr>
      <vt:lpstr>Main Characters</vt:lpstr>
      <vt:lpstr>Cars used in the 1960’s</vt:lpstr>
      <vt:lpstr>Essential Question Assignment</vt:lpstr>
      <vt:lpstr>Essential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 by s.e. Hinton</dc:title>
  <dc:creator>Cihuapilli</dc:creator>
  <cp:lastModifiedBy>vnclc</cp:lastModifiedBy>
  <cp:revision>24</cp:revision>
  <dcterms:created xsi:type="dcterms:W3CDTF">2010-09-30T04:34:23Z</dcterms:created>
  <dcterms:modified xsi:type="dcterms:W3CDTF">2013-09-17T12:34:21Z</dcterms:modified>
</cp:coreProperties>
</file>