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69" r:id="rId6"/>
    <p:sldId id="261" r:id="rId7"/>
    <p:sldId id="265" r:id="rId8"/>
    <p:sldId id="268" r:id="rId9"/>
    <p:sldId id="263" r:id="rId10"/>
    <p:sldId id="274" r:id="rId11"/>
    <p:sldId id="266" r:id="rId12"/>
    <p:sldId id="272" r:id="rId13"/>
    <p:sldId id="267" r:id="rId14"/>
    <p:sldId id="270" r:id="rId15"/>
    <p:sldId id="271" r:id="rId16"/>
    <p:sldId id="25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1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FAD4-E80F-4BAF-97F2-5F9E72BCC82D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AB81-EADE-4E4E-9748-4F73F88D2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source=images&amp;cd=&amp;cad=rja&amp;uact=8&amp;ved=0CAcQjRw&amp;url=http://www.bbc.co.uk/legacies/myths_legends/wales/w_se/&amp;ei=TnPZVJqFH4nYoASLj4LgCg&amp;bvm=bv.85464276,d.cGU&amp;psig=AFQjCNFVw5dIqU5c83iWHWuIDjirHH9-GQ&amp;ust=14236233633038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google.com/maps/place/Wales,+UK/data=!4m2!3m1!1s0x486434b66c1c0fed:0x1ebb71bc8aa5e8a2?sa=X&amp;ei=tsDaVLr8AczWoATqsYC4DA&amp;ved=0CB8Q8gEwA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orksofchivalry.com/en/horseback-riding-in-the-middle-ages-jordanus-rufus-of-calabria/&amp;ei=1tfXVLikDY6rogTYrICIBw&amp;bvm=bv.85464276,d.cGU&amp;psig=AFQjCNHgqWDmg9y7sUYjjTtzomncCzpcCg&amp;ust=142351790008597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Old English Text MT" panose="03040902040508030806" pitchFamily="66" charset="0"/>
              </a:rPr>
              <a:t>Medieval Literature</a:t>
            </a:r>
            <a:endParaRPr lang="en-US" dirty="0">
              <a:latin typeface="Old English Text MT" panose="03040902040508030806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Mrs.Kheyfets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ld English Text MT"/>
              </a:rPr>
              <a:t>Geoffrey of Monmouth</a:t>
            </a:r>
            <a:endParaRPr lang="en-US" dirty="0">
              <a:latin typeface="Old English Text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Chronicle describes the history of the kings in the middle ages</a:t>
            </a:r>
            <a:endParaRPr lang="en-US" dirty="0"/>
          </a:p>
        </p:txBody>
      </p:sp>
      <p:sp>
        <p:nvSpPr>
          <p:cNvPr id="1026" name="AutoShape 2" descr="data:image/jpeg;base64,/9j/4AAQSkZJRgABAQAAAQABAAD/2wCEAAkGBhMSERUUExQWFBUVGB0ZFxgYGBocGBwbHx8bHhobHR8eICYfHyAjGR8ZHy8gJicpLCwsGB8xNTAqNSYrLCkBCQoKDgwOGg8PGiwlHyQsLTUtNCwsLCwqKSwqLDQsLywsLCwpKSktLCwsLCksKSwsLCksLCwsLCwsKSwsKSwsLP/AABEIAHsAuAMBIgACEQEDEQH/xAAcAAACAgMBAQAAAAAAAAAAAAAFBgMEAAIHAQj/xAA/EAABAgQDBgQCCQQBAwUAAAABAhEAAxIhBDFBBQYiUWFxEzKBkaGxBxQjQlLB0eHwFWJy8YIkssIzNENTc//EABoBAAIDAQEAAAAAAAAAAAAAAAIDAQQFAAb/xAAuEQACAgEDAQUIAgMAAAAAAAABAgADEQQSITETIkFRoTIzYXGBkbHw0eEjQvH/2gAMAwEAAhEDEQA/ABU8kqIy+0ObMOIj1PQQzfUUkC6ydaAEpPpdveAuAQFT0gsXnEsXYcSjb+60PlmsA3QNFcFudpxGgoByuYvTdnhjwr0u94o4rCqOoI/CsEdw4DfCG67ix+ERTZIVZQfo/wCkGO0HIY/WdvrPBQfTiKSZCkkL4ilIekhyGL2PUPb2i9iU1pSpLEEOL6G49Yl2jhVIdIKqVXcFmI5gZ3vFCSVUEg05OCApLkDSzm+hgXrOoGAMMPtHV2jTnJOVb7iWMNZIAuASLKBZr3GYz1icSmIteA6cGqUrxErWuuaKkcKQp3CQwDC7eggulP4rdM4I1GsAGVzYLCSJsLn+ZfKN6H5n4xtKFuff9IM7E2HWa1vQ7AP5iNG0TzMcATxBYheYKkYRSrIQpTZ03bucveJv6JOd/DJHLt8ocRi0JAAYBOdIZPa38tGIwy15ChBLvmptGzFyXfRtYd2IHtGVu3YnuiIs6TS6SGIORf48tYiUn4jX8hDhjt33SSVGYWzUwUG1f4lMKRl6E5e/vyhTLjpHo2esrYqfSipipiLAXPb94H4CctQKilK0qJaolMyn/i49GgliZBUClyl7ODf31/eAWDKgaZY4Em4Wzp7G9RPLSJrrSzusIZsdO8hhGZOUtKUUhEv7wqKirkCpksl7sI9VhUqW6WSoAVKF7CwSl7h4xIYEM46l+/prG31hMpRSvgSoJZRfMEikNmSC7w6ysVVHsxAS022g2mEdnYAkEISEI56nqdScrxe/pSfvKJ+UXMMoCw0GQjcH+ZxSWhQOeTLL6h2PHAlBWzwBZR97QH3kwJpSpwUksWZ/R35aQzL0t8IF7flvJJbyqByD53+BMS1S9QIIuc8ExU2SkuoMQxNn5t0tnGR7s+WylcIFxqDmE2PXvGQYHEWTzLO76Xno/wAlFrf3t1DaPDtTz+NoTd2QBiEWOatbZKYH3h0S56/znHJIaRqT0+BjUDRolmIfv3jz0hggRe3o2mJQlppJVOVSlQUyUtS79aSf1geMQmoIBcJBPCbBiAAff5wy7S2OjEIpWDkWIzBPw/1C1tjddaQgyJpBSgJN2c2JVqDUQHtpD0cLzAZd2BmVCsfWEy1gqPmS5IoJfQWNtdHg4gltfQfnAHwvqcteInKVMWlN6iSSMgH6wNV9JUpkqEpRFgviCSDyFjY3LlsoTYdzZEaq4GI8yEWYnO2d3hkQyqZaGISBTcgEObdnzfnHLNyN+V4jHCRPCEBa6UUpLpJPCFX4gfK+hIN3jsqkU4hLkt4Zbk4b0yvHIdsCxckZkMnD0AVhSQ9kp8xyuQDlbS7HvGuH3nHjGWoWcAcC0qQ7gVpUMiQWUmzM4AIJsDaSUuB+KkqUCz31zilLxhUpYEtMtaTTVe6i4RZsgHVnp1iSYIAhucAR/PhHP9qAeKsAWqNhl/OkE07Ymy1zErJJytcEt5x/9ZGqbvyECZ763cu5P87wDHMNBiVFSrNzDBs/SFzDz1yAUrQaAXBAJLk9Tm2sNRl5Z+htHhkpIuAf3/WORyhzDIBGDF44ozFUSUs4JCsjbLo2TxOvBz1qlpKKGVdQLju3Z7auIPyNmguoIpCTxK+6LPpd2s3UPE8+pKqaUsFM5BSoC3EWcWcWAcxW1OttT2FznrziNqoQ9TiWpYLF0m93A6DJokC/RvSPStUtKHD1DTMaZa68okM0VMoF/wDEfr2zgE1tDf7YPx4kGhx4faRqBb+NFLaN5MxgTwGzBzZ7GCBJfpq9vYRXxCAUK6pV3yMNTUVWkqjZxBNbJgkRDwaOJYGlJzvq/wAR8IyNMKt5hAsCl2bkSz2zvl6xkMXGJzA5hXdJAM6UwGSy9WVrsGv15Q7FIhJ3NIVNBDWlqPoSBbkOfOHU5Np0ESkB+s1KmZvyjQB/eJW9B/r1jQN06vDBAmypltXgXi0KKK7FL0likmoE3N+EDJs2gpMIY5sB2jl/0oYn6vTI4fEmpM2ayRUhDlkBZ4rl9BbpCrS2VC+fpGVKpzugLfre5E4GRJ4pSS8yYMlqHlp5JBf/ACPQQlIJSX16/wAygjszB+JMpJCUgVLu2WSfkPUwxY3Z8qdWpSQFAAAgsQCAxAdi17cu0OyF4hgRfwmJpmomSuGZLWlUt2LFJBSMuJlB+0fQad88NPVh1JxCUrmpFMsniOdfCASCLhywLaxwgbtAB6lPZ2ADa9+UCpxoUKVKqTep2LvYgi/K8dw04rmfU+KxklaQvxQtKvugv3DZsU5jQgEQF/qCk3lJ8I5E6kCwYEluFru9hk0c3+jve9c5a5OJWVTFCqWtg5bzoPMsxH/KHerp84BifGKC4nijm5PQm5PX+d4rYuZMBTQEpQBUsqHLT21gvgccjyrQFJJufvDt+kWjsvhrlGtJBcfeHQiIKbhwZwfaeRAcjFpmGlmV+E69UnUfGCOD2WuYHSAEg5kMHfyixdWnLnyikdgLmAql2UnyhPmT1Ta7cvbNoaNgbXnT08SUpKSPK7EPYh7Dhd03ZtMoWuSdrf8AY1sAblgn6yCDLlIpKS6WNSgAGUvkVOC6iXYZRtgNmLQQpZaYFBZILJYOxu7liXPSC02QgrUsC+Sjpc5hsnfMevXSfiESxUsMgEVKF05GxB0t62hTVgHmSHJ6TQqUk2GYrBcdHA1sbt1ivh8MVqdRdi+vpCqve6biZ8qVhZIUAQVWdRA87F2CWJhqnzuOlXBcMCwcc3yI6iPNa6rbYLByvpmayKyrtbgkfWRTR5s2qzPwiOUWDmz2JJ9Af2iaZKBWwJoAck5WdvT5xph00yySDwqu+V794r1hqnDqen6YTYZdpnPUzSMRclmIA6Ahifi0ZG2JlETwSDmq1Vxn7xkexQ5Ex26w5uZVWP8A8vV+HT59YbRKXMdCdfMXuEuxAbU5PpCnuiPtTz8K7+fNGZ5DI9YJ7z4oSZYm1Ll0qCapRNTKtocgY5t3Znb1gABnAhJKFAlCs0s9iHBHCe9vcRDj8fKkJCpqwkHJLcSudIzPeFtG9x8NpIWucSa1zXNPLM3tzYDlEmz93Vzj4s9SlKUHdV1Ecg/lEJS9toRBlvQfOPOnCndYcD1Pylfam886aldCTIlJQpS2FUwpA4nIyDPl7xyHaM/xJpUS5WpzUXIAuxOeTD0jqf0i41MmTLwssBJxBJWRn4aCCoE8lLt2SY5AtbqWpmfId/2izVUwJZzk+gkGxWGEXA9T84f3dw6KQpZDz10APcpB4h0uxJPQQaxITLDO1KgOozLdbNASWihUmXZ0CokZueItboB6wbnYUy0gTDdXHk7ggsej/lBN1giQTSSpg4Y3KstHPQQoYl6iWaoVD3htx5ACgpTOk5aBsurwt7RwKgS4JKT6MwID+8EsmVMPNVLUhctRSsXBSWUkg6GHnZP0rKSycTJC8hVLNKn1JBsSc7NeESQbKDdf57xrMlkHveHFQRAM7jszeXCT2Mqcl/wLISu2tKvdw+Ue4jf7D4MqPjpMxILJSaipskmkFIcsHeOJTkOlBz4fzMTSJIKlJsTTwvbitYNrmIVsxzI2gz6l3exyJslE9LET0pUClyl72AsbKd9XePcYBKS0tKSzEu+puwGR1c+sKX0LYKanZ4K1KKFKUZSVCyQSQSnoSH7kw54jw5QK5ywEpDFSiWY5ANqY5ukSFwcCDJO8Epa6XCJgWpLKztkToWY2d30Mc+2ptmdjpvgynKR5U2BIGalcxrfL3hr2nsKZiJ6Z8qZLmSFhlOzBrVW8xdgVWUO0VdjzRhpoQqWimq6gh1ioNc5lBNObRQu3OcHp+ZpUMlOWAycfaGt2Ngy8NKoSj7UpeZMvxEcifuvkMoI4lKVIpZK0B5igp+6gkjynMiJcLtCocSQEhIcjJycsma3QRYxckBJJPC2jOXIYObEk2HeGKg24MqWWOzbs8xbmymQlaPEoWXpI40p1ds0g6j4xicSkpms6rgjQMzW7xNtFZUAlmC3C1VXZP/xo/tcBy3MXcxWEwIsRzbUdBSPnHnNTXUlx7Py58pqUlzWN/JiPj0gzyf7zlnd+nwjI926CmesMkfahr5glLE9b/KPY9JXgqJmuOTC25qSZq7jhlZXfzC7+jN6w1/WkoWkrJpquwcuxawv5mha3JLTJl7UCwFvNa+ZLfCCe9OGXMlBKZipYq4ilqiGNnzF4lzipjFqN1gBlg4eTNxBmoSS4S5IIdWtjckCkObQM2tvOEky5DTJmRVmhJ5f3HtaBEvxkyxhEKLFRqW5MxdWSH0SByzg7svZEvDIMxaglhclgA+g7+8V6bGdNtfHmf4ll61rOX58h/M5BvjOnHFzhOUVKRKSOJnAUxbpm7QtFBJI/uSmDm9WPROxeJnByhc4JSWY0pbTsBAbD3KbFzNy5i3xv8Y0lAAwInJPWMmJwyxiiUfdpIGrMoFvl6RMrGGbPKdEIHL7odV89QAO8TrkVXYul2I1enPVrO8DtnL+1UoM5Cg+llNYdmgB0nQjP4kC4IUDfXV79hAnHSgpI8OwAFlZkjhUR0MX+FUwIFSUAsdCSfu8srxVxoFZQkMUhj07ejRGcQhAaMGzhwCEl759B84ixMpQSCS7t8ni3QOL7wekE5fH+Wixi8B4dKkVAUIWKiDc2V6FocHg45gvBSgTchLNmbntBbdzZi8ViUJQlRmGYD/ilwayeQDxem4aghPhSVGlQyIq79aSG7Qwbnbd+q4hGLVLQpJQZS0SwygksSsVfeBSBTZw97xG+QRO6YLApkyUoRwhOljfllAzE7wyUThLXMEt/IVCzlhnkD1PWED6RPpgl+ElGAmq8U8RXSR4YDuGOajyYgDWL23tnmf8AVwkKKlJBNQNYBpJqbIhz7RV1FhrQuPCFp6Q9gV/GOuE2bLlP4aEpKyVLbIlQLvoRc/IQI2nhFpJK0o8E8RmAVqAF6FpN2PEApJOd4I7Mw/hpPMNws6fbT0aJRjUTClCnlKNuaCf7VZO9wFfGKNOrSzuk4J8DDtqZSSOZvsaUkoStKgmVTYCySjNKnN7XuWOb5RToVi11zRRhgUiVLLArI+9/idAMxyi9hpAmgSnC0Sm8RQQECYoHysOFhmWsWAiwlAVPUo+VACU8n1b0tHam7OEU8fn+pFY25J6/j+4Hx6QZzAClACUgWA5t0gXNw7dBy/CRqB2g1jwPEJA55a3gdjJZpqAvf4N+cYJObCG6TUT2BiJe9gpmk2AFJLu92t2s/R48i3vvL4wXAJl1O3Kp25lgzfrGR6vbjiZOc8mFNzf/AFJllABLBsvNz1U2fSJ98TPoQJBCVFTKW1wltHfVr5xDuihlzWqZgBqLKVl1fP0i/vPtKVKQnxVhAJYPmT0AvHXcUtAp96JV2EBKwviz1CoVCYs5m/CAdbMwgTiJszHTRwGgHgQTkPxL6nnppziKXh1YqYkIWVyhdAINI5rbm7wxY/FyMHIcqZgTpWst8/gIrVbrkCt3VHXwyZbfFLkry56fCcAn3Qm4NU1WWvUdP2iBE6hSVAs00n2KTEyFimS+hUVfwRTmp4f+Su+kag6StH5OMCiTSXUl7ZMND16xTLoMxfCEsVgtmSEpKH6gJt+sUJe0SEVKUzoAI9G+bRTm7eWseGUhNYSk5szgux5/nCxmFjEP7LwgEt1lxdSzy69R+0DcXKNBUSeIeIb51ZEehFoKrx0qdKVLqHiBK7JZLuzVHItc2ikmUV4ckm1DgHkkZe4+MQfhIHEFM5RLDkDTrlBTaSfL94FAldHF0sB2genDnxJdvNY9GbTlcRd2ytCUnUpKQwPEFM7tyjuTDOBNp2NeWFWBlsSo6KtVbkfziqnb6JABlitS0qC03CUqJ846tpA/aW1QtxLDIKQC+pF3bTlA9DrUA9yQPyEMVYBhPd2Qmbi5CZmS5qQom2Zcv3j6Qlh1DqDlbrHz3uXh6sfhQLfbAvb7rn2tH0UiU5LPkf584Tq0DUsD5fiArYsE9lIJGoLgPztn84rrwZquPMWv6uIvYKT9om+r9bA2MSSpJqlkv5nLnoY8oKu0AZppmzaTiU8NiPDAQBYXYciG/KCOAmClhYuau5iviEBKygX4Az+uvvGwmDwypPCGIbr+sRWeyYgnoPxFv3x06yhtJJCgQc3PxijNuwfmG06/lFubOJSgmxZQD5G/vEBSDdgDf52hbHLy2nCgGK2+ZBMrrLLBrWOfxEZG2+ZCUSlA6qHPNjkxZr3jI9Qj71DeYEyimCRL25SCDOsoWQHexLr0zDPfv0ibefZ6JqpdaQsIBKQbsSwUfUARHuRLcTV8ynXNqsxo3xi3tvGIlkeItCHFqlAG3IcnidTkUHH7zA0/vh++EFTt4ZOAkply0hU0uaBoL01Hl0jne8ePmTETJsw1LUKX0CSWYdIObfSVTFTAQUq16ABvSFzbY+wX0KPmIoV3NYyITwMTfrorrqewe0QYHnYYjw3DcJt0JF++cD5qQZai7faZdxnBkzXlOoZKCQ3KxuO/ygIjilrAF3qPNuUegPBM89LmCwIWEqKnTmUklhp6c4vYjZ9QoJD6MRcaMeUDdh7QEpd8jm4t/qGiSpClpILFAsbFJ7vk0JYHMaDgQZgNjIKeK6jqXDDW+kYMJiJEpRSAuUVKSHAJSb+ocEkNYs8NythgYUYoKlqQtVJZVx15M35Qt4jHyZZKDMUU6hJqD3a2jQIbPxg8GLi8YusEkukBuYAFo1xeLUtRWolSjZzm0WdrTJalVSypzmCGDc3gcUmLAAgzwq5RPhpQqR3y9YjTKIYkWNx6dIuzfs8Q4sApKg3IsYmdDu4iD/UcI4yWr/tUxjv8tZS1/hHzlMxipGJROQLyliYkO4UHdjysQI+g8Hjpc6WmdLVUhaakqBe3I9RkRCb03IVPiIvOGBhiSAVFZvYgdDE8+ayAQzBVj05xRlzQ976nlG2LxwLoSDrfRunWPI13/wCI884mgUJYTRM0rmqVa1m5j/UR4rFgpYMBy0ETykCk83sefNooFDggMWOfPp7RXbeSPI8mPULn5TWqydQB+cRy8MVZXbPn/uPZieAEO40Fg8e4XGUpUB5jq1h1vnrDdJS1z4h22CtcwDvjhgMP/wAg7hrtleMizvXLfDsb8QLn5k82jI9PXV2ahfKZTPvO6ebjyaZUzhAdQJIzLJGfLMjs0Q7ybCkTpqVLQCqlnc5O7fOLO5yf+nKtVKc3zNKR8on2iHWH5D84jVHFBx+8ztN76LOO2dSMuA2T8gD+sKO9uzyiRML8j2IIjpIlhSCkhw5DdLwt4+WFS1ghxSoMeTGM96xUUsHjiadN5feh8M/ac/w05PgoDXU9J/FSXIPVjYwvy5wTMLWSrPsdOsW9mk+EVOXQtFJ5O4PuIp4wcSuiyPR49A3LH4zKAkuL2YUqISCoDllk+mY6xWpLOQWHeCOCmljcxUXiFLVxqJiM+cmdf2n9FKv6JKp/9xKCp6gCGUVgFSHdmCQGPMdY40oW/n8zjoCtpTiPDM2YZYYU1qpawZnybSEbayWnzQMkzFAdgoxV0zlt2Y6yo145zmaysOpZAShSrZRvLkTUF6VJIvlFaXOU44iOxIiwNoTBktXvFo5iQJmJxhmMSzjkw/aJWE1Au0xNrnzJGQHIgRHi0ilKtVAk9bxWUPzgh0kdYYCxMQlCyy0BgCAyug6/rFzYm8WKwNQkqKAS65a0hSFEc0nLuGPWFoqMXsJOVXS5IJa5fnziGIYYYZEkCdk3Q+k9ONnJkzJaZM5QZCgolC1fhSGcHUAk+8R4DfxRWBMSEgnzBSg3VTguB0aORzeBboJSU3BBIIINiDmDDdKuoPd84xNZoKacBBjOZq6I9pu3TtGC2rZLB3IYuGNQYFz76iIdv7clYWWQpQrI4UtxEPmB3e8R4CWPBlWyloI6cIhB3/UfrWZP2acyTz5wF2kFVYweJX0xF12DGrd7b/1pC+CgIUAxU7uHd2GQ0gsM/wBYUfo9H2E3/P8A8UQ3KDGL+jqWuoBRK+s98wgzexIOGU5yKSPcRkQ71K/6Y9Vp+cZDX6xCji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700088"/>
            <a:ext cx="2190750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Vee\Pictures\geoffrey of monmout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77234"/>
            <a:ext cx="3917485" cy="2618753"/>
          </a:xfrm>
          <a:prstGeom prst="rect">
            <a:avLst/>
          </a:prstGeom>
          <a:noFill/>
        </p:spPr>
      </p:pic>
      <p:pic>
        <p:nvPicPr>
          <p:cNvPr id="8194" name="Picture 2" descr="Map of Wales, U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514600"/>
            <a:ext cx="3564212" cy="1851720"/>
          </a:xfrm>
          <a:prstGeom prst="rect">
            <a:avLst/>
          </a:prstGeom>
          <a:noFill/>
        </p:spPr>
      </p:pic>
      <p:sp>
        <p:nvSpPr>
          <p:cNvPr id="8196" name="AutoShape 4" descr="Image result for map monmouth wal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Vee\Pictures\monmout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648200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ld English Text MT"/>
                <a:cs typeface="Lucida Blackletter"/>
              </a:rPr>
              <a:t>Merlin</a:t>
            </a:r>
            <a:endParaRPr lang="en-US" dirty="0">
              <a:latin typeface="Old English Text MT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Story of Merlin was popularized in Arthurian Romances</a:t>
            </a:r>
          </a:p>
          <a:p>
            <a:r>
              <a:rPr lang="en-US" dirty="0" smtClean="0"/>
              <a:t>Geoffrey of Monmouth created Merlin</a:t>
            </a:r>
          </a:p>
          <a:p>
            <a:pPr lvl="1"/>
            <a:r>
              <a:rPr lang="en-US" dirty="0" smtClean="0"/>
              <a:t>No historical evidence that Merlin existed</a:t>
            </a:r>
          </a:p>
          <a:p>
            <a:r>
              <a:rPr lang="en-US" dirty="0" smtClean="0"/>
              <a:t>Wizard</a:t>
            </a:r>
          </a:p>
          <a:p>
            <a:r>
              <a:rPr lang="en-US" dirty="0" smtClean="0"/>
              <a:t>King Arthur’s advisor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038600"/>
            <a:ext cx="2362200" cy="24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ld English Text MT"/>
              </a:rPr>
              <a:t>Guinevere</a:t>
            </a:r>
            <a:endParaRPr lang="en-US" dirty="0">
              <a:latin typeface="Old English Text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Arthur’s wife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Queen Guinev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1905000" cy="45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ld English Text MT"/>
              </a:rPr>
              <a:t>Rhyme Scheme</a:t>
            </a:r>
            <a:endParaRPr lang="en-US" dirty="0">
              <a:latin typeface="Old English Text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191000" cy="220980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ABAB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“The people along the sand               A</a:t>
            </a:r>
          </a:p>
          <a:p>
            <a:pPr marL="0" indent="0">
              <a:buNone/>
            </a:pPr>
            <a:r>
              <a:rPr lang="en-US" sz="2900" dirty="0" smtClean="0"/>
              <a:t>All turn and look one way                   B</a:t>
            </a:r>
          </a:p>
          <a:p>
            <a:pPr marL="0" indent="0">
              <a:buNone/>
            </a:pPr>
            <a:r>
              <a:rPr lang="en-US" sz="2900" dirty="0" smtClean="0"/>
              <a:t>They turn their back on the land       A</a:t>
            </a:r>
          </a:p>
          <a:p>
            <a:pPr marL="0" indent="0">
              <a:buNone/>
            </a:pPr>
            <a:r>
              <a:rPr lang="en-US" sz="2900" dirty="0" smtClean="0"/>
              <a:t>They look at the sea all day”              B</a:t>
            </a:r>
          </a:p>
          <a:p>
            <a:pPr marL="457200" lvl="1" indent="0">
              <a:buNone/>
            </a:pPr>
            <a:r>
              <a:rPr lang="en-US" dirty="0" smtClean="0"/>
              <a:t>- Robert Frost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257627" cy="28194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AABBCC</a:t>
            </a:r>
          </a:p>
          <a:p>
            <a:pPr marL="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I </a:t>
            </a:r>
            <a:r>
              <a:rPr lang="en-US" dirty="0"/>
              <a:t>do not like green eggs and ham.   </a:t>
            </a:r>
            <a:r>
              <a:rPr lang="en-US" dirty="0" smtClean="0"/>
              <a:t>  </a:t>
            </a:r>
            <a:r>
              <a:rPr lang="en-US" dirty="0"/>
              <a:t>A</a:t>
            </a:r>
          </a:p>
          <a:p>
            <a:pPr marL="57150" indent="0">
              <a:buNone/>
            </a:pPr>
            <a:r>
              <a:rPr lang="en-US" dirty="0"/>
              <a:t>I do not like them Sam I am.             </a:t>
            </a:r>
            <a:r>
              <a:rPr lang="en-US" dirty="0" smtClean="0"/>
              <a:t> </a:t>
            </a:r>
            <a:r>
              <a:rPr lang="en-US" dirty="0"/>
              <a:t>A</a:t>
            </a:r>
          </a:p>
          <a:p>
            <a:pPr marL="57150" indent="0">
              <a:buNone/>
            </a:pPr>
            <a:r>
              <a:rPr lang="en-US" dirty="0"/>
              <a:t>I do not like them on a boat.              B</a:t>
            </a:r>
          </a:p>
          <a:p>
            <a:pPr marL="57150" indent="0">
              <a:buNone/>
            </a:pPr>
            <a:r>
              <a:rPr lang="en-US" dirty="0"/>
              <a:t>I do not like them with a </a:t>
            </a:r>
            <a:r>
              <a:rPr lang="en-US" dirty="0" smtClean="0"/>
              <a:t>goat.           B</a:t>
            </a:r>
            <a:endParaRPr lang="en-US" dirty="0"/>
          </a:p>
          <a:p>
            <a:pPr marL="57150" indent="0">
              <a:buNone/>
            </a:pPr>
            <a:r>
              <a:rPr lang="en-US" dirty="0"/>
              <a:t>I do not like them in a </a:t>
            </a:r>
            <a:r>
              <a:rPr lang="en-US" dirty="0" smtClean="0"/>
              <a:t>house.             </a:t>
            </a:r>
            <a:r>
              <a:rPr lang="en-US" dirty="0"/>
              <a:t>C</a:t>
            </a:r>
          </a:p>
          <a:p>
            <a:pPr marL="57150" indent="0">
              <a:buNone/>
            </a:pPr>
            <a:r>
              <a:rPr lang="en-US" dirty="0"/>
              <a:t>I do not like them with a </a:t>
            </a:r>
            <a:r>
              <a:rPr lang="en-US" dirty="0" smtClean="0"/>
              <a:t>mouse.       C</a:t>
            </a:r>
            <a:endParaRPr lang="en-US" dirty="0"/>
          </a:p>
          <a:p>
            <a:pPr lvl="1"/>
            <a:r>
              <a:rPr lang="en-US" dirty="0"/>
              <a:t>Dr. Seuss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886200"/>
            <a:ext cx="2819400" cy="1981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ABCB</a:t>
            </a:r>
          </a:p>
          <a:p>
            <a:endParaRPr lang="en-US" sz="2000" dirty="0"/>
          </a:p>
          <a:p>
            <a:r>
              <a:rPr lang="en-US" sz="2000" dirty="0"/>
              <a:t>Roses are red        </a:t>
            </a:r>
            <a:r>
              <a:rPr lang="en-US" sz="2000" dirty="0" smtClean="0"/>
              <a:t>   </a:t>
            </a:r>
            <a:r>
              <a:rPr lang="en-US" sz="2000" dirty="0"/>
              <a:t>A</a:t>
            </a:r>
          </a:p>
          <a:p>
            <a:r>
              <a:rPr lang="en-US" sz="2000" dirty="0"/>
              <a:t>Violets are blue     </a:t>
            </a:r>
            <a:r>
              <a:rPr lang="en-US" sz="2000" dirty="0" smtClean="0"/>
              <a:t>   B</a:t>
            </a:r>
            <a:endParaRPr lang="en-US" sz="2000" dirty="0"/>
          </a:p>
          <a:p>
            <a:r>
              <a:rPr lang="en-US" sz="2000" dirty="0"/>
              <a:t>Dogs are cool        </a:t>
            </a:r>
            <a:r>
              <a:rPr lang="en-US" sz="2000" dirty="0" smtClean="0"/>
              <a:t>    C</a:t>
            </a:r>
            <a:endParaRPr lang="en-US" sz="2000" dirty="0"/>
          </a:p>
          <a:p>
            <a:r>
              <a:rPr lang="en-US" sz="2000" dirty="0"/>
              <a:t>And so are you     </a:t>
            </a:r>
            <a:r>
              <a:rPr lang="en-US" sz="2000" dirty="0" smtClean="0"/>
              <a:t>     </a:t>
            </a:r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124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February 12, 2015:  Warm-Up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Could a king be a king without his own army?</a:t>
            </a:r>
          </a:p>
          <a:p>
            <a:pPr marL="0" indent="0" algn="ctr">
              <a:buNone/>
            </a:pPr>
            <a:r>
              <a:rPr lang="en-US" dirty="0" smtClean="0"/>
              <a:t>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Arthur’s Speech to 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https://www.youtube.com/watch?v=jWeWmpv9paw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ld English Text MT"/>
              </a:rPr>
              <a:t>Exit Ticket</a:t>
            </a:r>
            <a:endParaRPr lang="en-US" dirty="0">
              <a:latin typeface="Old English Text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4000" dirty="0" smtClean="0"/>
              <a:t>What does a Knight cherish or rely on?</a:t>
            </a:r>
          </a:p>
          <a:p>
            <a:pPr marL="514350" indent="-514350" algn="ctr">
              <a:buNone/>
            </a:pPr>
            <a:r>
              <a:rPr lang="en-US" sz="4000" dirty="0" smtClean="0"/>
              <a:t>(What is important to a knight?)</a:t>
            </a:r>
            <a:endParaRPr lang="en-US" sz="4000" dirty="0"/>
          </a:p>
        </p:txBody>
      </p:sp>
      <p:sp>
        <p:nvSpPr>
          <p:cNvPr id="3074" name="AutoShape 2" descr="data:image/jpeg;base64,/9j/4AAQSkZJRgABAQAAAQABAAD/2wCEAAkGBxQTEhQUEhQVFhQXGSEaGBcYGCAgIRseHSIYHR4hISAiHyggICAlIxokJDEhJikrLi4uHyEzODMsNygtLisBCgoKDg0OGhAQGiwkICQsLCwsLCwsLCwsLCwsLCwsLCwsLCwsLCwsLCwsLCwsLCwsLCwsLCwsLCwsLCwsLCwsLP/AABEIAOsAoAMBIgACEQEDEQH/xAAcAAACAwEBAQEAAAAAAAAAAAAABgQFBwMCCAH/xAA/EAACAgAFAgQEAwYFBAEFAQABAgMRAAQSITEFBhMiQVEHMmFxFCOBQlJikaGxFSQzgsFD0fDxchc1U3OSCP/EABkBAQEBAQEBAAAAAAAAAAAAAAABAgMEBf/EACIRAQEAAgIDAAEFAAAAAAAAAAABAhEhMQMSQVETIjJhgf/aAAwDAQACEQMRAD8A2zBhe6B3jlc0qlZArNsFZhufYEHST9Lv6YYcfOss7bGDBgxAY4vm0BClhbcDn+3HtviJ1nqYgQty1gBfq1hB9NTUBfvhUi6rHLDKQ8QdGDPr89LYJcrsC1AittlBscY1IHy8GEvtnuiNiqLujswBDEhCtgbHcK2jYe5rDjDMGFj7biv6HCzQ94MGDGQYMGDABwmdy9xsskYhkqiTSAOJBQu9tgu++rY1sbrDJ13M6IJCPmKkKKuydgK9cZhkusGKY+JrAdVVI9WoKq2G4oD0oEkc743jNi9zneDxSeSWOZY3CzoQQVD/AClWs3zXHPph36bn0njEkZOk3z9CR/xjD+sZbIxSPOkcwdj4qAoPDJICKpYHY2+vjYaxucXXbXdWcllEoJ8KNamjagFIBNgACkbkHcivXjG7hxwNgwYi9LzyzwxTJ8kiK6/ZgD/ziVjkDBgwYgUu5fh/lszqeO8vMwovGBT/AP7Iz5ZB99/qMUP+J9Q6Wv8AmkE+XX/qqWZQNudi8X661+q40vBjcz+UUvRe6ctmQvhyLbfKpPzf/E8N+mJ3UM4Y9AFeZqs/p/X1+wJwt9wfD6CYtJlz+FmPLRqNDkca4+G+4ph6HCxn+rZrLflZwhkXy+PG+pfMCKawXiJ2+bWvpa3i+svQtupRSGw0viTEgGgdFuQKFjTsAD9BZHOE3uTKn8bJGJpIYijGTUGoJZGpl2IXy1sCoB1ehGG7LZ2Fy+YjmUrIgUKeNgwZkZfKXGvcDeh6eiv0fKwTRTS+MXL6040lFTfSjfLxIpKk71XrjePA95pYMmEzmVg0KHWKSJmYl7VWjaiN/m9DuCt3xhw6D3LCmYjhDknMN5UK6dBKaxt9QpBo8ke+ETtaEdVmqRvBaKiVJP5hKBSVYi1IpaG+kH12rQuy+yfwzGXMeG81kIVF6Qa3LEAlib3oVhlr6hzwYMGOCjBgwYCv67AjwOsraU2JP2IIH1Bqq9brGa9Y7azLKZsuSDGDHpKbkgkAUWJKixVm9geeGfqPcGUbMq00yCKFigJ+XxRV/qLq/ofc46p1KKZlaOSpZya0NWmOPclrBDED6cmuATjrNwIHTM6YsuYZ4ZlaTYiRBp8qlHOllGkcm7PqAcLOUnX8Z4UCsniLocMdK1RsayRbUxB29a3w5d+Z1pctmS0omjRtUTqtMrIBrBW6+hIoXWwwkZLOMyiW4/LFo06QV1RqpqjsGtqHH11Y7Y9bRvfZGRMGShiKFCo4Nb7mjsTW1euL3GOfCnu5xmDk5C5VifD9QtliON643IF6ueMbGMefPGy8qMGDBjAMGDBgDGS/EPqJymYkaMOzyMPKB5KoWzLZJcXsfLdfTGl9d6smVgeaT5UH/rCF3L2m3VGy+c/YaO/DIBKqKdQuwssb52BI9sdMO90JXTZGzRK5RFy76kWWQLSegXxE4a755HP1wx6psjE0UyKImf8A14VLIzEUbBBeNtuSHAFUBiTkM+uRWRo8s1BQJQjharWTbFiSQWIFe18AYsOk915bNi4ldXQN5ZH1Otey2QSwGxBN1W29dLb/AIiqyvTstIyypNNK8nMrS22q7ABWkKlfKU2NVfOHvt3qcjflzqwY+aNyPmU3seQrij5bOwvGa945eKHNVlVMM9J4rofKysaNx8OFHm3rk77YjdN7sfLtcyKumQk5iElkJXUpaSP5gCLF3W+JcfaDcsGKPpHdME6Bg6gH1BtR929P91YsOq9Uiy8RlmYKg9eSfsBuT9scdKmYDhK6d3hNmncQxxQonrO9swF76FI0+4tjd+mLPovcviECQRgMxWKaOQNHKQLoHlW/hPsdzi+tgWMp2lD+LaBZJIyqFhocqSNQ1Hmjs63Y9T7DHrq/QockGklzE81jSIKQa99gxVNZ39ziZ31PLDIucydPJEDG61eoOUUIKBs6ipr0rHB4sxKobM5mKJ348KMF1NXQd20gj6KRjpujMestmZ/xmixl4FUzqijSpJVWVRtarRFeyXviB2nkIzPGGBMQF6gQLLEaBem1DaTx6+ovGhdN6gemytk/DEhzEgV/yyfOwAZjqI1Id2NCvrhC7g6WcvnzDrTSj/m0ulQCSWIBOwZSNrJ35x2l+MtB+FuVVM7OJIgjLYhYWdRv80Fju52DWdt2rjGsjCh8PWJj/MrWigKVJ0tG26HT6NQog77fzb8ebO7rQwYMGMAwYMGAhdaMQgkM+nwgp16hYr7euEjLZaGRGQmSGHUPNDmGA1aR8uiqJAGoHbUTtzi+7+zYSAA35mJFSKh8qs22rYmwKX1NYUOmZyZSIxHqATVIL3ZgSSaC8lyzAe55oY6Yzgcu5emOqFcqwV1QKCAH2BbSXUBq1WxL1xt6YXTDOkkj2qrVeIfK3mAXxGYBFVYzb7b7AYtupSrJ+T4YnzMllWAKFQSKLWPLpu9+F9fMBj10voscKyTyyK1ElszK1xRkUKiQ/wCq3PnPqNqvHWXURDXJvmJEcxusGkksbU5lhuFUHdYyRqZzd+m5vErK5ERZhGjZvKaRvTnUbFbgamseokI2rEfqfdqvncvBCG8KWRPGmlb/AFIzRO/7IAPy+lcYvc9KjStJAH8JXXy381lVsr6Ib2X1LattsLsVUfT4JpQ0E75TNlyiyJvGzNqdQycaXJI97rnEZOvSZebwM+pDqpZHy7eVkJ0/KfIASN9vQ4j9f6WkTySZWRnjy8qsyk6SNdkBdr0C7BPJO1et91zLxzZIqxVpo5VbWRYDqCSOP21Ir6k+2HH0dO0OsRyM8NJPEX0llqjq1MAVFX6Bjvf9AwdV6Ykk8q6PypoWDKE0hWjAZGN7E7sLr29sIPbvSoMlnAJWZVVd3D6TW44ABFMx235vbDtnepDTO8EqsJCsaNqBLcKN/UEkgetLd1jGU54UtZ7uPM5aCFsvDE0EzIryUdpmB8YpVACwRe4u8QOzcrLLnM2CmYYiQ3VeU+cblnXSdwfUnDg/hgpk0vRAqqQKoKg1muaJ0qb9a+uKHp/d8xfRldIJfUzGqbV5izDmgKBPtjXziIdOj9rZWFbZTJJI3mkbdgwscjiiSNvXGWfEzpU+VzYd2DxTyhhLp3JXfQ2xHAUaeDpFVvhg7r7ozPT5hH4LTb69Ssqre5WgY3ahufM1XdcY6deOZ6n0wsqRkNKjxq584N0KYeX3GyrteGG5d0dvhn1uO3EUlRKuuRZDQRNyun08t0a2HHpeNUBvGC/D7KkM0OZj0ukip547MZ21G+BeqrJ9VIu6xvQxjyTlYMGDBjkDBgx5mB0nTWqjV8X6X9MULvdmQbNKI4xfhMHJ23YfKu//APRPoAPfCRlslIizOVczMToRtYZQl6KceUJzft5mo3WPb9Qz0JaNp4xMjVIvhnTv5gysGBAbc8H1HpjjkvixqiQ5jKyBy48MxyimJ8tmwKUEkftDY+xrrJZOEfnV89FkssvlabMTrqWM3qlY8u9cILFIeBhI7pzEubmj8XaKMeYhajUVr0rvTcaBx8ovk4dOodJYZx3MbytIRFqdwoF/KdVXoBLL6nZRfpiq7n6X4b0rSklnDKVVthuXqwCqD3/iG3p0xsgWu388jfij8ocEQOY9ZUn5lvcKdJ/phn6CDJqlYGjpXR+9p00TubJo+X7e1YtclkkbLI2pK060Z1BLHcUEQKq3R2Jc4r+oTRfnr4g20UC92TeoFFUCx9R6YW7F1n3WeZCukI0OiUbWDGwkjUjkeYFQTW5Hvjj2rmSudkiQl0kXVGTamQoWs+29Fd63DV6Yhz5xvw87Rh2iAEqrpXZ0HlB32UHUfrQHIxxikjlbKZiAFfw+5021gMF4UGlshrHFb8YzrgWndPbubzTyskD63rSXCjSRtRbVWne9hip7Y6aMvnAmYzCa8uxZoqKg2rqaJ+cjy7/y9cavN3JCsCzjWyFVbyrezVX3PmBob4R+t9uvNK+YhhV5FkJLEkMEJLbWtEg3wcTHK61QtZHPhMzmWzuqH8SDbk7fPa0fQlG4urA9zjt2n03IZHPBWzaTrKPDAsUtlWBsEi9SAVwdX0xEznSc1Jm0LxTvF9Y2UXW3zDm6IuhZoY89w9jZueSFI4ELopaQEjygtYvfzWBQ59bPrjfH5D31ntZs2hpqeE6FeyL8MkLdXsQ9/wC0YUcx1KbKw5bKpZcEtIQt0QNJ29RqY0dv2cO3ZPRlWLxHkMumghZr0KgAK6SCAVrcjcnmsJ3dGajOe1QIDOygR+q0wVlYb7ALsauqb2GMY3d0OuaEz5mC0DyRr4k7/uR/9JPUF/KaJ3on642VcZN8Kusq883mRld6Bag5ZBRbmgG5ob7gcDGrwyhhamx/22P6/TGPJ3pXvBgwY5gwYMGATO9+13zEqTwsVkVNGoAE1qDcEj9De3sbxlWc7PzU5jMUE7a/OZZGUIiG7Ht9b5XGu/EnqxgymhVLPmHWFQDv5yAa+pGw+pxK7gyf+WTJxbGWogQa0oPnf9Bv9TQ9cdsc7IhIyfgvrjyqs0knB5oUqVfzDSVuwNNH6Yj96kwPGhYyMdWlnC+UWUazVksB6+/rjWspl1jRY0FKoCgfQYyPuTw5M0FMkSRhpdaztw1nQVsjb6D1wxu6q87CyWXzOVdpLaMGqJAQCvQADYX64UesdLijlkiiLaA4o7Ux+axtR9tr4/TFh0bpCmJFRkkk1fmrDXmXVbeZAdO2w35rEfuHpX4VBrEpDS+IupTZFDyG7HIs2w5499TtH7CwiicaZSRpRlBUEFhsNxZ3vascum9LOXyhOvU6/luG1KY2vSKZdtx8yE0RRxX5frPj61RaEkgcWQhQiwACA4r7jFh1YyxQiRlDrmHMZYPZDLqZS3lCsSSy6tuR+6Bi6vQhZBnfLqGAYZeR9JQy6qZqOnwjrABejRqjRw+ZfrAgyKHMuY0CG11t4jEFtgJD4l0Bze388ZLkxmPDj8HWEl1pIVP7Mjx7rttTJpNDgH74ZOq9n/kzlQV8IVB5dRZVpX8oAIJo0b3NCt8XKT6LpPiVliVsv4uvSIpmPlKmgzHZVHB3B+148dP73eKd/HMCHw/IYnQq1Mx2OqiTrJI+n64RO7O2jEySayyuoBaq1SBV3BH7y0wJ5JJxQxJrjOr/AKZGlSf2XsOP5+bb3OL+njYba5B3S0cr+BHJGJXLFVVZAGai5DBxVnciiL9cVfcXdSU5mMYlETqNgCdQ+Uj0LXqsbBrGFTsmSHLdQyku3hPIY2BUkVINhZ2JW1B/njVPiJ2KMxMk8UAdtGkgNp+U2NgKogkYlkxyGW9q9VMQCqjqNyHomqFDy1vVnf0vf0x9CdroRAGJa3YudfIJ/wCMIfS+wZ21zazBNrsI3yEVRICnUp3+a7J/TD12t0U5WIqz63ZtTEXQ9ABqJagB6nHPyZS9C4wYMGOKjBgwYBS7zzKx5rpzzECBZWu2AqRlCxE3yo1NfsSp9MWHT5lfO5gu6+JEqoiXusZ8xav4m2J/gx07r7fizsDRyKpYAmNiLKPWzD64wLpsWYlMmUdJzIQPFfw2dq3sONVkHbctWwAAok9ccZlEbnn+9cqkqQJIJZnbSEjINe5Zr0gD13/rWMw766WMy6l5Jo9IpAyKpbUXZm0mq3J5I9MWfbUcOVy7ARqWq2Z0dHO5GkFimnc+mwF3WJEWb88Z0oiOLSVWY71wxYGgGFEXdVtjUmrwPzsfJT5Xxly8vi+W2DxEBaFBjR3JrYckDHnujPvmFiMpjZJCyxFRu3uQGXYbXZI/XHLp8sr6gSkb6l2oEk3TeUxajRBIBIsA1sRjr/h87JqOYcR7BlEKqv1Js2xN7KKHuaG9+7C1lensLCAUrHVpQWKB3bUy0Aa3O2LvrvS4THHGc+JHUq6IEtPEXT5jpeiu43G313wrdy55I1dIsyTIJVLbg2ADdqq3QAs0w5r03a+lLcOrJRHTFTM0qqiadJ30kam24sjj13xq77HR4IYoXdVk1KtIEIvVK50hffUWZz6UQOLGOcXUHLRxsPCHi6AHbXJbVIrSAAEck6NhXqKs9epRqq5eeZxJIJ40S0KlDZGmNQSoXykHk++KZp0ijzHimMLHOjP5iXC/mr5j+1qsAKKq+MSci56/k8v/AIdmEmlGhC2lq/cNJvZC67ZB6kEEcHCDB22r5ZHimZXkY6BLHpR9N2FkGxPJC0ODV0cS8117xYvxE8Syt5jl8ux/LjC2pkkUfMfYX/IDDj0Hs2YQfjYsyUdsqrhfDTw7IMhTTW2gnZuQTjU/bORnWf6dJAYZAdat55VCkaZN1bkADc1Y42usfR/a3VBmsnl5x/1IwT9+G/qDjBe1+vTzk5eVjaprSTcytp0qFUnYA2dV+hP0xrnw0zq+C8JUxOsjOIndWYLIdYoqaZbJAI9B74z5ZwQ54MGDHnUYMGDEBj8ZqFnYDH6xrc7DFZN1rLFTqljMZFFifIQeRq+U/a8UVHUu/wDJREoZkDgftnSN+CfWvXjjHjpPX8rXkzkLM5tq0ljwDVNq39Luh6bYy3u2LIoXeCZZo5GptF2r+hJ2B2HN/WsIOYCOQVAAUWVvY0eN/p9N/bjHonilibfUfUMtlJaV1iZtTAAnTb6QT7EmgLr0+2FPPdqK3haBpd7LlC9eW2Ybkg3sAa3/AL4JJm5IxqimkQA0oEhFXRoC6IH2xYdL79zsAURzEgbUa/kK4A9B/wCsX9Kzqm2g5ro5ExknlzCw/hxmGCMQWdrVYQONgL1Eck+2LOSbIQxFCqCVdDszgtpD7FfMCfL5R9zwL2Xek/EqDMq0efV0jOxKDVsdwLFV5t+Nv1w1dOy/T8wwEGY8Ylhqj1oGJGwGnSC4HJ42o4zZZ2PBycWpJIUhkjzcDSFGj9UUk6AAQGN8Eb1iBkejPPBkjFPJ4NqkokpZJAHaOtN2aF2DwKxI6zkmWaRS/hxiFoUlEdiBSQwDKDqXUR8+y0AKPGKvp0EqTZOJ38SeNz4Li9NUxU2askavQ1YG22E6Fv3Jltf4GKL8up3nXVRD6l1HSLvYub43DUOBj8yeQjkzGchkcFXN+DotT4jJIryORsTTULqr4rH73dlnOegcozQZSHxiEJYv4jlI/LVlgdz78/THt8sroA8rqY/MrqFamNKpZAbd14Wm2J+U4fAv9A7FkTOmNxqh8NmCyDyhUZlIYA7rbWu5sEYfOtZWNMvMpltgqIg1lVF6bIRTQTzex2HOFCeR4mlkZRmI44qjAlskqVuSUKo82qj4RAog+wxI7i67OM1mD4qMI1BjR0BWNtCHUWNaQDZra7rC7tCb1RH/ABcuZWOoID4ALWA7FlRtiRYOu/bT6c4Zu2uixzeJmZJXaeP9gSRhAgJ0jdBS3ZBH9Md8yhkinzbqczGJWlsgrYBuNY9wdDaw2qvQDe8W3Zsa6mWgokhZhGDokAR9BAe6O5AINAlhxW+srwL3oHXTFaSzEjkLPSkLvuslAEH2YDg74b8pm1kFr+oPI/8APfg4z3unIxSRskh0NsVWYBG2BtVYeRr2qjz6HFT2j3NJCYY5VIQIQjvYYMCLRjVMn6bEWPUY5eu5tWv4Mc8vMHUMOD/4R+mOmOYV+7urJFLl45VJicO7ULBKGMKrfw3JZ+w+uMy7k7ylmkkIaXw4/lgJClj7kgXpFVXO+HH4synVlEXYnxGDE0LXwtjTDm/euMZB0rpkufzYy+XY6zZ1kgBQpW22F7fc2fbHfx4zW6lVc+feXUxSt7CgiqNk3vvfP2HriHlB5mNHyjlff9kkXde9e2L7ujtd8mSr6XF14im1Y2y7gr5D5TQvej9MUHTdOmSm3Iqv4b352J/7Y7yzSNb+HXZWW/DJmc0sU2ZdtUcDOAFsitvVjV7/AGA5vp1jNxRCWGURHOXYjSFNCUQVDWLNg2aNbV67wZOonLJlpUKuQquFIBvSg01Q39+LHO17p82azGZlzGe2DKRYB3ttNKvNke31+4xyktu6qT3RmXWL8yKLU1kkIFomrFChtz/IV700nRnTLmfSVAYDxBsVY0w+1B1BHuMWHTXnklGXldzEhLTIVINRjWQwO2o1oX13rDX37UHTcvlCQZJHM8zL5gu+phfppsCj6KMb3rhC72939mIVHjaJkUFVZqDqSb2IouD+6diDzjRe385lZ3MsDl1JPG7QggjzR0WABPlIrbbfbGby9nscqJiW1smpIiatQSNRuh5lAK7+/wBBhR6ZmZY5QYnaOSyAyk2L2N1vVYlxmXRt9JsZFzElTSAqkSMIlBYnzNfmjJqnG339sVnXeo5HKoIp7tqbTLOFceZXvStkeYatwPXgHGT9z9SzsBZGzbnUAWKsQWFBV1EAWRVfarxR5NTIrM41MPMSbYnj5ief7nGZ4/7XZ0716wYtSxsyzGUFXogkoojbkbgaVF83vxif3DnXzEcSSuzNJlIXQaqUv+Xq2q22N0b5O+K+ZhmsrkZdTMYz4T/l7UV0XdWSWQEn3IuzudH7Y6TEXWSUWseWQDa99QI3oebyAEc4ZWQZxneoyrl2yLIV0ZhoQ6klgY/zIhpIrSCtfUDb3w1dI8V0Bk0tOYpBpuvN4kaEAaTY10KNjiqIxEzr5edxIyOG8eSZWB06m1zCmB2YDayKPA3vFp0jpgV/E0l44IQsrXpOpyJLTa2KlBv63t7CW8CdlpM1Eqxrpe1LvFIhWh7slkMWo0AVumb0OEDqMwMpQIyMNVOnlWRmIIOw0gUK3uiQfbDSICikBdchOkxlmEsZ/ZZCK+RDVgb1/FeFjrdGd0TxKRkGhSL2JKkOpom9h6kgWBwWPZWq/DKN0hkRm8QHS6vvXmBBWiTRUpuRsb++HPGbfCJSHzRuRg6xtqegC1zaqUHSvI+UD9ecaTjjn2rNfiylvEfLfgyUxvYWmqjdC9hvd7bYXPgXlAc7mpCBaxKuwqiWN/zrn13wxfF6Zg0IRdVwy6tuBqg3O42B/v6YqP8A/P8AlqfPtxvEp+u0jX9OcdZ/BFT8R8m7eFpU+adv0ARGF8fvtvxROM/kyDR+GzLQk8pF0Sb2q+Aff2ONN7myDSy5XilkkkIvlRCjf8e/piD17tzVJkoyNJEpL3/BpLbck0tb+4HtjeOWpoqty+T8XK5Q6B5HeFjuQrKzGudiFdT/ALPtiv6PlmGqViFSPMNqdhSiQqvgs5/cBBIPGqsNPac6z5Hq+or5cwJVa9gXAW//AIkLx9cV/ZvRU/zzmiEfVVhlCU53Fb2Von0F4b1sNCIrSx2uhWSLXINyQDqjUXyTKbK1wg9DhD7uzUeZ6rJGCkUbSBC+wugAXJ/ZJIr2usPPcvUX6XkFjDf5vMA1XKDSATV/sqAq+l7+uFzt3sNVRGz6lfGoRk3Q1aa1hWBoGhyN2rfEx45HbP5HRCIVkZtIAI216Voqvl5paNAA2RW1YWu05oFzrlSUXSxVnYWx8ikNqFb2x2o3VfWx6n0WZc3NlcoQAG1mYufLqpNBNaiDWw3NEem+F+SE5PMgs5BjIJCnkEBh7WDze9CjV43Jwix6oPxBVYyWLudxVIoJBtR5rK7b1wcRpMhJErP5CqqZDzWgaNO2wq3Tgnnb6zOyXafPyTNwo10m2rlB7nhq9+MXXdGWtJUc+ZnEYvg6AztsR6yvp3r/AE79MN6uhW9gSh8o0bkACbytVnWdBQc1pNM1fwc40GbPmLKeIQfNtrPFRF3cgfQoPpuMZ12Cml5IPDaRiyOoANXGW3JBUiiwG3O4og4ZO4oh+DKp44PgvcZIKxjXqdaEdjVoF7igTucYynKxA7S6yPwUrsXjkhOmYDzWXZWVtJ3QGmU0QLI2s40LKhEgSKIM8rgTTEmjKWAcUSdrZ7AHAQj2xi/S3aOd5orClNlYeWYWoZHAa/f6isaP0vuvL5kCNUEcmhFeOVy28RULpqhINJYWvmO3G+GeP4JV3k2RnsKXEamGNJl8Nl1DVIHY70qKADxWr3wl9zxuJjISWDPQ0UKI0q6UfMWSlAvkEmh6sefBJCDVp2vUDvq2PzGwQbWrahV3iimmSUXPIYwpFqDqCshILgi6u+LBP9s4hq+Gk35qkyF/EgcWV07xug4/3/0xpOMs+HnVNUqLSmpN5F2syRt5dNfwqf0H3xqeOfk7VnfxSyxaTLnj8qZQa9SYGA5/g/rhE7Y6+vTc4AV0xTR6ZGF2P3SRuCUNnbkNxtvtPcnQlzcQQsUdTaOADpNEHY7EEGiMYl3f8O5oRb6XkelVk2Vq2rfdWqjXrv7Y6eOyzVSnbPZNjOsVBY2h8JCwVT5yENEnzBUazXqQD6XH7kScsxAKMdenVsQXZVFbC62P/vfM+pmaLLZOGQyBopXZUfakbwhpBHNsCKv94Y37pnS0zGWidgUkZASymrbgkjhrO++GX7eRk3ZvS5oxnssBp8WBkTUfmdAzoQBR+n8jiLnZW6dmmic3HnYI/N6LrJ3u96YUfp7c42XMdBSGPXEuqRGWQ+7Bdio+6kgfWrvGQd89LVhCkUqssSnQCQSF1M6AbA1uB/Lffe45e1Dlnslks3mkz2ZnWOaONU8GV1CoVJbUN/Pd7VYN++wsu+OmnqWVjGUlUgsCskfmCujXuR8o2Iv0IF4z/s7I5qVcxFl0hNIZLddVOFrQovylib1eh9OcHQu48xl86+UkfwJJGUbopBYha8RDQDVQ1AgmvtievPF6EvNdGzGUSSRmM+cLqzFCLq0H7psqoP259MRYcgpmfqGeh8MBlVUPmoUYlJB2Y3R2FDc8cMPUi2UzLh5w8rLXhuVi1FvkMdnRp52ZrtceGkWe4Z0YbK6jWrawrb+dWrykbqp2sE7bYu6OXbngxtn83EoCO7EBQNkjXUSRyDqulB9fcbInXsyzyuoOl00oSCPncanYgc0zEc8i8aHmXRV8JdIClSw4UUSY0vfzSNpBPOnWSMZp1voksUj61Ft59XOoiyxuztve1cjGsO9laP238NhLFG2akkWIAyuinS0khJNu3OkAAjg7k7YrO9dJhz0UYsRiPSAwe42Kg+/mRiDY3o1dYWl7hjGViWLLj8SpHjy21OGJK2ARd6gps7X67Yfet5vQsyLBCFjj0OaPqqysB9F2Fn0Fc7nN3LyMy6XITHGGHhIASJKPmYbadtrIb77D64idwSQlozAHdQoDEigD+yAQDsNud/qcdOl9NnzrO0YBWFNTiyoVdyLpSAxA555/Rr7qz0a5dsrkoBHEreXSutmZfOSzE3QsbnYe++Oluqj3F1nNZZYI8ykUyiP5JHslWA8wkF/NwdQYf3xYxddyOZH+oIGatSTUo2J4cWhq7o0DS/TCJ0rqBaCQSKbRD4Z10dyAVCkhW07tfO9Y6Z7t6bwvGzTBXbUI4qIa1AskECtiCCecS4z6NJyOTaGXxUcFABINLWtqXNA73YGmwSPMvFY1bJZpZUV04I9diPoR6EcEemPlfp08hkL5JvwwRFJTXyeDsdidvXD92L8RMx46QzweaV0XVHsGs6bKUeACSVIrTuOcc8/Hau24Y4Z7JJKhSQWp/wDLBG4P1GO+DHBSFmvhsi75ed738s48QA0ACCNLCq9Sf74cejZIwwRRM2pkQKW9yOT+pxMwYtyt7Bhd6x2Tk8ybliO93pdlBvmwpGGLBiS6CN0rpx6VrRUd4GcurgFiuw8shAvfenOwI35xnXWO2XzE75vx8v4xlM34cSAtQ01p2810Kr3GN+xzky6MQWVSQbBIBIP0xueTXIyjvvJDMO7ugMiaUUHatCuwv3Be/wBCMZ921mHhnbKhh4XzmN91JoNQU7XfrjYO58x4Mj+Lp06wyn1Kkx3z6i2H2/XGY9v9NuSSbRqbytr1Cl0WQdrO+hb9/oDjrheEqo6p1Wd85HCXqNJrRUGlNRbZgoX0Fe+364ce9WjLNq0hyaCgjdlUndaHzUANxhW65mvA6ikjBRHGVe1O1XZG92TdA+xHtiZ3vM0k0ph8MikdKbfSeCCeCN9rv+eN63YKHt/LX1DLROFFyDXsxFEk0V9K2+1jkDfQer5vVkc9NVPLK3hgAmy8uiP7+UbD9cIPY+ZP4/Ls4DCyF837Wnaze/H8z9MP+YyIzfTMvHBIEnAikFk/6kRZWs0aF3vR3C3zhn3EhNyeXzyweEngmF2VpWRgfDYNVuV8wC3RG6j6UDif1mPwJPCOmVig1eEbuQmpCwsBKYcmhR3Prh57ZybO34eTS7yRESMoKjYjy0BW4B329b3wr9t9UaDNzZOeCWWd8wSJI2FOjmizAblADrBX19qxPbalzoPScmGnbMOGeM1Hl2tRfLF9h5R6KCLxN6rmYcyyuxdECAhVJb0Cm2YWB6Vv+uLP4oduCOZzGB4iee/34jVhuAzKd73tbvjC/wBOglzCGSHwo1X8ogv/AKmkFrVQPKQG3NgfbbF3vlECKUQGw/zxAk0Pn3NEH5hzX64+i+yI4XykEyRxqXW9SqAdyfWrx86d0xHxUDWoCKDe241B9iBVHYir9N+cfSnZmUMWRysZ5WJb/UX/AM4x5uosXODBgx5lGDBgwBgwYMAYMGDAcc1lUkXTIiuvswBH9cRW6Jl6I8CIWK2UDb9MWGPMjgCyaGLsJ/W/h/kJIpNcb/KdxI1it9rNenHGM070aOKRI1QjTl1jzCsf2gF8qmyAVvf0O/JXDn3139DCjKGDNfljB2sUdUpG5APCLzsGO9DG+v8AUpswzzlZKkNFhZtzRBqrGpVB2FbnHo8cyvaV7MTwrDmgpW21KrbUARuLHBby2BxfI4YM31PpzfmpmJsu0ttIkRsXZu/KVVmq6AH0vDz272n/AIhkWkzWX8GUqI4AQylI4xpWwfRtzxwf1xl3Uez5Ic02XlULRCamIClSA2oHbYWPfgi72xuZSob+mdPeCZZunyAz0C2VzUv5klgnWjUATxYG181xi2m631LXt06OBx8zeMgS/UltyLseTkA3Y5xnPcd5rM1D/opUUZJolUVRr1HkkiwBvXpziL1o5uAASZjMjclBIzWxUqppTwAbF+tYeuxoqdVXMSQFgBKo0zxlreM2VKjVuTZOkHlSdzV49wdFy+UsrIT4siKsTHaIuQWYGhYA2AI2CiyaxT9Bkh6lllbOQM2ZQMBPCdDlIwhZm2KNu5ABX0xxyeSyhlVUfqLaacynwgkRHy3SnxCCPkuqv2xnXxULvWLLyTzPLIw1bDT7gGwBXmNjkc2Pocb92w15PLXz4KX9woB/rjC+s9ru7OHkT8PpGme6ACgb0dgKHvx+mNs7LQLk4Y1JIjGgFuSFJAJ+4o/rjHk/jCLvBgwY4KMGDBgDBgwYAwYMUnXOsFRIkIJdADIwFiMNxtyzkHZfsTtzZNiVmM6zEiKqXYvyLutK7gEg7GzQO252xivf3fErSTZWAsrqQjSM+p2YmiqhfKorY6Bdmr9/XdvcWczv+Ty2QzEYiAbcMXKgjz6AB+0NiLJ/nhg+DnYjQl85nIz47H8sSDzLzqbSRak3W+9D0vHeYzGbqF3tX4TZrMss2bY5dDVLQMtbbb2q8bBroHi8a90PtDKZWjFEC4FeI/mf2+Y/8Vi9wl99dcls5XKMUkAD5mYLfgRG9wPV2rYUaFmsYueWd0JfeffOW6ep8Q65qtYk3P01fug+5xjHX89PmWXMZ6RlDGkhC+Y3YKpHyNO253sn2x+jMx5ieKHJL48rHR+Il3JZmtWIq/KqkiyTVA+oxrvZ3w/hybeNK5zGa/8AyuNk+ka8KPrz/bHTjCDN/wD6e55kQhNMCkukbUzKL8u3oa3v6cXhR650fMzOGAkmYbXYYgg7CgeL9h998fVGPwKOa3xieamnzr0TrxyEUsRy7mSNHSVeGQs4INchRY34NjfjFe3dWYKNGqBIwbOsG2IK6gzbVsGGkfXnG0d1fD7K5pmldnj31SaaIYKGPrxzftYG2wrLpunRxpllhohopiSDdgs5uyOaUfzHOOmOWNFa3WYxIRB02JZq1AvI8qx6DRKRUAv/AJ9sbh8OGLdPhdiTI+p5CfV2Ylj/AFxkc/S4hHk808jIs5j55D7eIPem0k1jWvh0iplPBUlvBdkLHkkUSeB74z5bNENGDBgx51GDBgwBgwYMBwz2ZWKN5G+VFLGt9lBJ2G54xgvxB7piEJiyU7yzztqzLqvFbhQQqmrNC72WsfQBxwXIxC6jQf7R/wBsbwymIyL4K9Rzz5hkzEUohWGkkeNgBTAhdRFHnYXwDjZcAwYZZe12KvuLrkeUiEkp+ZgiL6s7GlH0+pOwGMJ73klSXNpNmk1OQ8iRlgXarW9vkG0YuxtfqK1jvrefJKflM6Aj9Sf7oP5Yw74pSk9SzRPPilfbYKAOPsMdfFErZvhv2NkstHHmYHM7svklavKG+YADg3YN7jcYfcLHwz/+15M+rRaifcsSxP6knDPjlnbu7WDBgwYwFz4hdXGWyE73TspSMerOwNAfpZ+wJxk0VuUsKiPDINjdEMwAu9vQGucbxNCrfMqtW4sA0d/fEL/Astd+DHzfyjk73X3OOuOWoML6uol6ZEHJXw5nKkeg0yEAm+RfPvjU/hhKzQ5pmIN5uaqN0NXB+3GLvP8AbeVkQo8EZT92qHr7ffHbonSocurrCgQM5dgL3YgWdzycXLLeI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1.gstatic.com/images?q=tbn:ANd9GcTGZIVPjPTZX3sOtxAt0iaCq40E2ewXGxpm_tjqbMbCRcnO7-g-Fw"/>
          <p:cNvPicPr>
            <a:picLocks noChangeAspect="1" noChangeArrowheads="1"/>
          </p:cNvPicPr>
          <p:nvPr/>
        </p:nvPicPr>
        <p:blipFill>
          <a:blip r:embed="rId2"/>
          <a:srcRect b="6050"/>
          <a:stretch>
            <a:fillRect/>
          </a:stretch>
        </p:blipFill>
        <p:spPr bwMode="auto">
          <a:xfrm>
            <a:off x="6477000" y="3886200"/>
            <a:ext cx="1714500" cy="2514600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SMLFP8lIvmSYJ1EUL4Y2CVX9iWTVN5H40Xi7JJWBPMz9JVP9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86200"/>
            <a:ext cx="1759010" cy="2476501"/>
          </a:xfrm>
          <a:prstGeom prst="rect">
            <a:avLst/>
          </a:prstGeom>
          <a:noFill/>
        </p:spPr>
      </p:pic>
      <p:pic>
        <p:nvPicPr>
          <p:cNvPr id="3079" name="Picture 7" descr="C:\Users\Vee\Pictures\knig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50482"/>
            <a:ext cx="1600200" cy="2350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6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“Had I been present at the Creation, I would have given some useful hints for the better ordering of the universe”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2800" dirty="0" smtClean="0"/>
              <a:t>– Alfonso X, King of Castile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Based on the above quote, how does this king view himself and his role in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February 11, 2015:  Warm-Up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List five facts about the Medieval times that you learned in History class (vocabulary counts).</a:t>
            </a:r>
            <a:endParaRPr lang="en-US" sz="4000" dirty="0"/>
          </a:p>
        </p:txBody>
      </p:sp>
      <p:pic>
        <p:nvPicPr>
          <p:cNvPr id="6" name="Picture 2" descr="Image result for middle ages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05200"/>
            <a:ext cx="2743200" cy="307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7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ld English Text MT"/>
                <a:cs typeface="Lucida Blackletter"/>
              </a:rPr>
              <a:t>      Middle Ages</a:t>
            </a:r>
            <a:endParaRPr lang="en-US" dirty="0">
              <a:latin typeface="Old English Text MT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524001"/>
            <a:ext cx="4038600" cy="2285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500 – 1500</a:t>
            </a:r>
          </a:p>
          <a:p>
            <a:pPr>
              <a:buNone/>
            </a:pPr>
            <a:endParaRPr lang="en-US" dirty="0" smtClean="0">
              <a:latin typeface="Old English Text MT" panose="03040902040508030806" pitchFamily="66" charset="0"/>
            </a:endParaRPr>
          </a:p>
          <a:p>
            <a:r>
              <a:rPr lang="en-US" dirty="0" smtClean="0">
                <a:latin typeface="Old English Text MT" panose="03040902040508030806" pitchFamily="66" charset="0"/>
              </a:rPr>
              <a:t>Oral Tradition</a:t>
            </a:r>
          </a:p>
          <a:p>
            <a:pPr lvl="1"/>
            <a:r>
              <a:rPr lang="en-US" dirty="0" smtClean="0">
                <a:latin typeface="Old English Text MT" panose="03040902040508030806" pitchFamily="66" charset="0"/>
              </a:rPr>
              <a:t>entertainment</a:t>
            </a:r>
          </a:p>
          <a:p>
            <a:endParaRPr lang="en-US" dirty="0" smtClean="0">
              <a:latin typeface="Old English Text MT" panose="03040902040508030806" pitchFamily="66" charset="0"/>
            </a:endParaRPr>
          </a:p>
          <a:p>
            <a:endParaRPr lang="en-US" dirty="0" smtClean="0">
              <a:latin typeface="Old English Text MT" panose="03040902040508030806" pitchFamily="66" charset="0"/>
            </a:endParaRPr>
          </a:p>
          <a:p>
            <a:endParaRPr lang="en-US" dirty="0" smtClean="0">
              <a:latin typeface="Old English Text MT" panose="03040902040508030806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3810000" cy="3429000"/>
          </a:xfrm>
        </p:spPr>
        <p:txBody>
          <a:bodyPr>
            <a:normAutofit/>
          </a:bodyPr>
          <a:lstStyle/>
          <a:p>
            <a:r>
              <a:rPr lang="en-US" dirty="0">
                <a:latin typeface="Old English Text MT" panose="03040902040508030806" pitchFamily="66" charset="0"/>
              </a:rPr>
              <a:t>Royal Courts</a:t>
            </a:r>
          </a:p>
          <a:p>
            <a:r>
              <a:rPr lang="en-US" dirty="0">
                <a:latin typeface="Old English Text MT" panose="03040902040508030806" pitchFamily="66" charset="0"/>
              </a:rPr>
              <a:t>Knights</a:t>
            </a:r>
          </a:p>
          <a:p>
            <a:r>
              <a:rPr lang="en-US" dirty="0">
                <a:latin typeface="Old English Text MT" panose="03040902040508030806" pitchFamily="66" charset="0"/>
              </a:rPr>
              <a:t>Courtly </a:t>
            </a:r>
            <a:r>
              <a:rPr lang="en-US" dirty="0" smtClean="0">
                <a:latin typeface="Old English Text MT" panose="03040902040508030806" pitchFamily="66" charset="0"/>
              </a:rPr>
              <a:t>Love</a:t>
            </a:r>
          </a:p>
          <a:p>
            <a:r>
              <a:rPr lang="en-US" dirty="0" smtClean="0">
                <a:latin typeface="Old English Text MT" panose="03040902040508030806" pitchFamily="66" charset="0"/>
              </a:rPr>
              <a:t>Peasants </a:t>
            </a:r>
            <a:endParaRPr lang="en-US" dirty="0">
              <a:latin typeface="Old English Text MT" panose="03040902040508030806" pitchFamily="66" charset="0"/>
            </a:endParaRPr>
          </a:p>
          <a:p>
            <a:r>
              <a:rPr lang="en-US" dirty="0">
                <a:latin typeface="Old English Text MT" panose="03040902040508030806" pitchFamily="66" charset="0"/>
              </a:rPr>
              <a:t>Religious </a:t>
            </a:r>
            <a:r>
              <a:rPr lang="en-US" dirty="0" smtClean="0">
                <a:latin typeface="Old English Text MT" panose="03040902040508030806" pitchFamily="66" charset="0"/>
              </a:rPr>
              <a:t>Feasts</a:t>
            </a:r>
            <a:endParaRPr lang="en-US" dirty="0">
              <a:latin typeface="Old English Text MT" panose="03040902040508030806" pitchFamily="66" charset="0"/>
            </a:endParaRPr>
          </a:p>
          <a:p>
            <a:r>
              <a:rPr lang="en-US" dirty="0">
                <a:latin typeface="Old English Text MT" panose="03040902040508030806" pitchFamily="66" charset="0"/>
              </a:rPr>
              <a:t>Towering Cathedrals</a:t>
            </a:r>
          </a:p>
          <a:p>
            <a:endParaRPr lang="en-US" dirty="0"/>
          </a:p>
        </p:txBody>
      </p:sp>
      <p:pic>
        <p:nvPicPr>
          <p:cNvPr id="6" name="Picture 4" descr="Image result for middle ages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362200" cy="2003998"/>
          </a:xfrm>
          <a:prstGeom prst="rect">
            <a:avLst/>
          </a:prstGeom>
          <a:noFill/>
        </p:spPr>
      </p:pic>
      <p:pic>
        <p:nvPicPr>
          <p:cNvPr id="15362" name="Picture 2" descr="Image result for middle ages cathedrals"/>
          <p:cNvPicPr>
            <a:picLocks noChangeAspect="1" noChangeArrowheads="1"/>
          </p:cNvPicPr>
          <p:nvPr/>
        </p:nvPicPr>
        <p:blipFill>
          <a:blip r:embed="rId3"/>
          <a:srcRect b="11521"/>
          <a:stretch>
            <a:fillRect/>
          </a:stretch>
        </p:blipFill>
        <p:spPr bwMode="auto">
          <a:xfrm>
            <a:off x="5943600" y="4191000"/>
            <a:ext cx="2819400" cy="2333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6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Old English Text MT"/>
              </a:rPr>
              <a:t>                   </a:t>
            </a:r>
            <a:r>
              <a:rPr lang="en-US" dirty="0" smtClean="0">
                <a:latin typeface="Old English Text MT"/>
                <a:cs typeface="Lucida Blackletter"/>
              </a:rPr>
              <a:t>Manuscripts</a:t>
            </a:r>
            <a:endParaRPr lang="en-US" dirty="0">
              <a:latin typeface="Old English Text MT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Books in the Middle Ages</a:t>
            </a:r>
            <a:endParaRPr lang="en-US" dirty="0">
              <a:latin typeface="Old English Text MT" panose="03040902040508030806" pitchFamily="66" charset="0"/>
            </a:endParaRPr>
          </a:p>
          <a:p>
            <a:pPr lvl="1"/>
            <a:r>
              <a:rPr lang="en-US" dirty="0">
                <a:latin typeface="Old English Text MT" panose="03040902040508030806" pitchFamily="66" charset="0"/>
              </a:rPr>
              <a:t>Pages </a:t>
            </a:r>
            <a:r>
              <a:rPr lang="en-US" dirty="0" smtClean="0">
                <a:latin typeface="Old English Text MT" panose="03040902040508030806" pitchFamily="66" charset="0"/>
              </a:rPr>
              <a:t>made from Parchment </a:t>
            </a:r>
          </a:p>
          <a:p>
            <a:pPr lvl="2"/>
            <a:r>
              <a:rPr lang="en-US" sz="2000" dirty="0" smtClean="0">
                <a:latin typeface="Old English Text MT" panose="03040902040508030806" pitchFamily="66" charset="0"/>
              </a:rPr>
              <a:t>Parchment made </a:t>
            </a:r>
            <a:r>
              <a:rPr lang="en-US" sz="2000" dirty="0">
                <a:latin typeface="Old English Text MT" panose="03040902040508030806" pitchFamily="66" charset="0"/>
              </a:rPr>
              <a:t>from animal skin (sheep, </a:t>
            </a:r>
            <a:r>
              <a:rPr lang="en-US" sz="2000" dirty="0" smtClean="0">
                <a:latin typeface="Old English Text MT" panose="03040902040508030806" pitchFamily="66" charset="0"/>
              </a:rPr>
              <a:t>cows, goats)</a:t>
            </a:r>
            <a:endParaRPr lang="en-US" sz="2000" dirty="0">
              <a:latin typeface="Old English Text MT" panose="03040902040508030806" pitchFamily="66" charset="0"/>
            </a:endParaRPr>
          </a:p>
          <a:p>
            <a:r>
              <a:rPr lang="en-US" dirty="0" smtClean="0">
                <a:latin typeface="Old English Text MT" panose="03040902040508030806" pitchFamily="66" charset="0"/>
              </a:rPr>
              <a:t>Scribes</a:t>
            </a:r>
          </a:p>
          <a:p>
            <a:pPr lvl="1"/>
            <a:r>
              <a:rPr lang="en-US" dirty="0" smtClean="0">
                <a:latin typeface="Old English Text MT" panose="03040902040508030806" pitchFamily="66" charset="0"/>
              </a:rPr>
              <a:t>Wrote manuscripts by hand</a:t>
            </a:r>
          </a:p>
          <a:p>
            <a:pPr lvl="2"/>
            <a:r>
              <a:rPr lang="en-US" dirty="0" smtClean="0">
                <a:latin typeface="Old English Text MT" panose="03040902040508030806" pitchFamily="66" charset="0"/>
              </a:rPr>
              <a:t>No </a:t>
            </a:r>
            <a:r>
              <a:rPr lang="en-US" dirty="0">
                <a:latin typeface="Old English Text MT" panose="03040902040508030806" pitchFamily="66" charset="0"/>
              </a:rPr>
              <a:t>two books were the same</a:t>
            </a:r>
          </a:p>
          <a:p>
            <a:pPr lvl="2"/>
            <a:r>
              <a:rPr lang="en-US" dirty="0" smtClean="0">
                <a:latin typeface="Old English Text MT" panose="03040902040508030806" pitchFamily="66" charset="0"/>
              </a:rPr>
              <a:t>Used </a:t>
            </a:r>
            <a:r>
              <a:rPr lang="en-US" dirty="0">
                <a:latin typeface="Old English Text MT" panose="03040902040508030806" pitchFamily="66" charset="0"/>
              </a:rPr>
              <a:t>quill pens to write</a:t>
            </a:r>
          </a:p>
          <a:p>
            <a:pPr lvl="1"/>
            <a:r>
              <a:rPr lang="en-US" dirty="0">
                <a:latin typeface="Old English Text MT" panose="03040902040508030806" pitchFamily="66" charset="0"/>
              </a:rPr>
              <a:t>Scribes were originally monks</a:t>
            </a:r>
          </a:p>
          <a:p>
            <a:r>
              <a:rPr lang="en-US" dirty="0">
                <a:latin typeface="Old English Text MT" panose="03040902040508030806" pitchFamily="66" charset="0"/>
              </a:rPr>
              <a:t>Illuminators</a:t>
            </a:r>
          </a:p>
          <a:p>
            <a:pPr lvl="1"/>
            <a:r>
              <a:rPr lang="en-US" dirty="0">
                <a:latin typeface="Old English Text MT" panose="03040902040508030806" pitchFamily="66" charset="0"/>
              </a:rPr>
              <a:t>People who </a:t>
            </a:r>
            <a:r>
              <a:rPr lang="en-US" dirty="0" smtClean="0">
                <a:latin typeface="Old English Text MT" panose="03040902040508030806" pitchFamily="66" charset="0"/>
              </a:rPr>
              <a:t>painted and decorated manuscripts </a:t>
            </a:r>
            <a:endParaRPr lang="en-US" dirty="0">
              <a:latin typeface="Old English Text MT" panose="03040902040508030806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276601"/>
            <a:ext cx="2336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703" b="7207"/>
          <a:stretch/>
        </p:blipFill>
        <p:spPr>
          <a:xfrm>
            <a:off x="6306554" y="228600"/>
            <a:ext cx="2685046" cy="1752600"/>
          </a:xfrm>
          <a:prstGeom prst="rect">
            <a:avLst/>
          </a:prstGeom>
        </p:spPr>
      </p:pic>
      <p:pic>
        <p:nvPicPr>
          <p:cNvPr id="15362" name="Picture 2" descr="https://encrypted-tbn2.gstatic.com/images?q=tbn:ANd9GcQO2R5cRRK92Cy0P0sOupHct0xZc6sG79FdMf245nZJWbwqzAGK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1632857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8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00" t="5301" r="7912" b="8924"/>
          <a:stretch/>
        </p:blipFill>
        <p:spPr>
          <a:xfrm>
            <a:off x="1001656" y="914400"/>
            <a:ext cx="7208913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 Manuscript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87400"/>
            <a:ext cx="7620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541" t="5658" r="4954" b="2251"/>
          <a:stretch/>
        </p:blipFill>
        <p:spPr>
          <a:xfrm>
            <a:off x="2514600" y="304800"/>
            <a:ext cx="4815321" cy="6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40" t="4516" r="2204"/>
          <a:stretch/>
        </p:blipFill>
        <p:spPr>
          <a:xfrm>
            <a:off x="2362200" y="304800"/>
            <a:ext cx="4568693" cy="61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Lucida Blackletter"/>
                <a:cs typeface="Lucida Blackletter"/>
              </a:rPr>
              <a:t>          </a:t>
            </a:r>
            <a:r>
              <a:rPr lang="en-US" dirty="0" smtClean="0">
                <a:latin typeface="Old English Text MT"/>
                <a:cs typeface="Lucida Blackletter"/>
              </a:rPr>
              <a:t>King Arthur</a:t>
            </a:r>
            <a:endParaRPr lang="en-US" dirty="0">
              <a:latin typeface="Old English Text MT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King of England</a:t>
            </a:r>
          </a:p>
          <a:p>
            <a:r>
              <a:rPr lang="en-US" dirty="0" smtClean="0"/>
              <a:t>Ruled from Europe to Rome</a:t>
            </a:r>
          </a:p>
          <a:p>
            <a:r>
              <a:rPr lang="en-US" dirty="0" smtClean="0"/>
              <a:t>Legend derives from Wales</a:t>
            </a:r>
          </a:p>
          <a:p>
            <a:r>
              <a:rPr lang="en-US" dirty="0" smtClean="0"/>
              <a:t>Stories derive from the Latin chronicle of Geoffrey of Monmouth (c.1136)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294" y="5016840"/>
            <a:ext cx="1663700" cy="182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4800"/>
            <a:ext cx="3028560" cy="2271420"/>
          </a:xfrm>
          <a:prstGeom prst="rect">
            <a:avLst/>
          </a:prstGeom>
        </p:spPr>
      </p:pic>
      <p:pic>
        <p:nvPicPr>
          <p:cNvPr id="9220" name="Picture 4" descr="Image result for map of eur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72000"/>
            <a:ext cx="2743200" cy="206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</TotalTime>
  <Words>389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Medieval Literature</vt:lpstr>
      <vt:lpstr>February 11, 2015:  Warm-Up</vt:lpstr>
      <vt:lpstr>      Middle Ages</vt:lpstr>
      <vt:lpstr>                   Manuscripts</vt:lpstr>
      <vt:lpstr>PowerPoint Presentation</vt:lpstr>
      <vt:lpstr>PowerPoint Presentation</vt:lpstr>
      <vt:lpstr>PowerPoint Presentation</vt:lpstr>
      <vt:lpstr>PowerPoint Presentation</vt:lpstr>
      <vt:lpstr>          King Arthur</vt:lpstr>
      <vt:lpstr>Geoffrey of Monmouth</vt:lpstr>
      <vt:lpstr>Merlin</vt:lpstr>
      <vt:lpstr>Guinevere</vt:lpstr>
      <vt:lpstr>Rhyme Scheme</vt:lpstr>
      <vt:lpstr>February 12, 2015:  Warm-Up</vt:lpstr>
      <vt:lpstr>King Arthur’s Speech to Knights</vt:lpstr>
      <vt:lpstr>Exit Ticket</vt:lpstr>
      <vt:lpstr>Extra Writing Prompt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Admin1497</cp:lastModifiedBy>
  <cp:revision>48</cp:revision>
  <dcterms:created xsi:type="dcterms:W3CDTF">2015-02-03T23:17:36Z</dcterms:created>
  <dcterms:modified xsi:type="dcterms:W3CDTF">2015-02-11T13:55:55Z</dcterms:modified>
</cp:coreProperties>
</file>