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68" r:id="rId4"/>
    <p:sldId id="258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272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Arial Unicode MS" pitchFamily="34" charset="-128"/>
              </a:endParaRPr>
            </a:p>
          </p:txBody>
        </p:sp>
        <p:grpSp>
          <p:nvGrpSpPr>
            <p:cNvPr id="7172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7173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Arial Unicode MS" pitchFamily="34" charset="-128"/>
                </a:endParaRPr>
              </a:p>
            </p:txBody>
          </p:sp>
          <p:sp>
            <p:nvSpPr>
              <p:cNvPr id="7174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Arial Unicode MS" pitchFamily="34" charset="-128"/>
                </a:endParaRPr>
              </a:p>
            </p:txBody>
          </p:sp>
          <p:sp>
            <p:nvSpPr>
              <p:cNvPr id="7175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76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7177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Arial Unicode MS" pitchFamily="34" charset="-128"/>
                </a:endParaRPr>
              </a:p>
            </p:txBody>
          </p:sp>
          <p:sp>
            <p:nvSpPr>
              <p:cNvPr id="7178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1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660F414-DEB3-43B6-9F78-5104D7EE77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75656-4068-4CCA-8016-A22786C57D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B4ED8-62D2-400A-AC41-A8C5FA8080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6FB2A-99D4-4C48-9DE3-0EA2D71BD4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CC4A9-A683-4E02-8732-3FE8562D8E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0A61D-4417-4823-9ECA-CC0A11B1A9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C02B5-F12B-4333-992F-11AEBB963E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278A1-DC39-400E-9979-B3A024DE45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E7075-22DC-4C58-8EC4-1A048A3B27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BF76B-4EF8-4CD1-8BB4-D25495E685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DEF8B-B425-4370-9020-2DE82BF361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Arial Unicode MS" pitchFamily="34" charset="-128"/>
              </a:endParaRPr>
            </a:p>
          </p:txBody>
        </p:sp>
        <p:grpSp>
          <p:nvGrpSpPr>
            <p:cNvPr id="614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614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Arial Unicode MS" pitchFamily="34" charset="-128"/>
                </a:endParaRPr>
              </a:p>
            </p:txBody>
          </p:sp>
          <p:sp>
            <p:nvSpPr>
              <p:cNvPr id="615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97692FC-1069-451B-BB74-92D20EBA1C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Unicode MS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Unicode MS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Unicode MS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Unicode MS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143000"/>
            <a:ext cx="6781800" cy="2209800"/>
          </a:xfrm>
        </p:spPr>
        <p:txBody>
          <a:bodyPr/>
          <a:lstStyle/>
          <a:p>
            <a:r>
              <a:rPr lang="en-US" sz="7200" dirty="0">
                <a:latin typeface="Comic Sans MS" pitchFamily="66" charset="0"/>
              </a:rPr>
              <a:t>Go Figure!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latin typeface="Baskerville Old Face" pitchFamily="18" charset="0"/>
              </a:rPr>
              <a:t>Figurative </a:t>
            </a:r>
            <a:r>
              <a:rPr lang="en-US" b="1" dirty="0" smtClean="0">
                <a:latin typeface="Baskerville Old Face" pitchFamily="18" charset="0"/>
              </a:rPr>
              <a:t>Language &amp; Literary Devices</a:t>
            </a:r>
          </a:p>
          <a:p>
            <a:r>
              <a:rPr lang="en-US" b="1" dirty="0" smtClean="0">
                <a:latin typeface="Baskerville Old Face" pitchFamily="18" charset="0"/>
              </a:rPr>
              <a:t>Mrs. </a:t>
            </a:r>
            <a:r>
              <a:rPr lang="en-US" b="1" smtClean="0">
                <a:latin typeface="Baskerville Old Face" pitchFamily="18" charset="0"/>
              </a:rPr>
              <a:t>Kheyfets</a:t>
            </a:r>
            <a:endParaRPr lang="en-US" b="1" dirty="0">
              <a:latin typeface="Baskerville Old Face" pitchFamily="18" charset="0"/>
            </a:endParaRPr>
          </a:p>
          <a:p>
            <a:r>
              <a:rPr lang="en-US" b="1" dirty="0" smtClean="0">
                <a:latin typeface="Baskerville Old Face" pitchFamily="18" charset="0"/>
              </a:rPr>
              <a:t>7</a:t>
            </a:r>
            <a:r>
              <a:rPr lang="en-US" b="1" baseline="30000" dirty="0" smtClean="0">
                <a:latin typeface="Baskerville Old Face" pitchFamily="18" charset="0"/>
              </a:rPr>
              <a:t>th</a:t>
            </a:r>
            <a:r>
              <a:rPr lang="en-US" b="1" dirty="0" smtClean="0">
                <a:latin typeface="Baskerville Old Face" pitchFamily="18" charset="0"/>
              </a:rPr>
              <a:t> grade English</a:t>
            </a:r>
            <a:endParaRPr lang="en-US" b="1" dirty="0">
              <a:latin typeface="Baskerville Old Face" pitchFamily="18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629400" y="609600"/>
          <a:ext cx="1520825" cy="2895600"/>
        </p:xfrm>
        <a:graphic>
          <a:graphicData uri="http://schemas.openxmlformats.org/presentationml/2006/ole">
            <p:oleObj spid="_x0000_s2054" name="Image" r:id="rId3" imgW="3733333" imgH="711111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algn="ctr"/>
            <a:r>
              <a:rPr lang="en-US" sz="5000" b="1" dirty="0">
                <a:latin typeface="Comic Sans MS" pitchFamily="66" charset="0"/>
              </a:rPr>
              <a:t>Onomatopoeia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 dirty="0">
                <a:latin typeface="Baskerville Old Face" pitchFamily="18" charset="0"/>
              </a:rPr>
              <a:t>The use of words that mimic sounds. </a:t>
            </a:r>
          </a:p>
          <a:p>
            <a:pPr lvl="1">
              <a:buFont typeface="Wingdings" pitchFamily="2" charset="2"/>
              <a:buNone/>
            </a:pPr>
            <a:r>
              <a:rPr lang="en-US" sz="3400" b="1" dirty="0">
                <a:solidFill>
                  <a:srgbClr val="002726"/>
                </a:solidFill>
              </a:rPr>
              <a:t> </a:t>
            </a:r>
            <a:endParaRPr lang="en-US" sz="3000" b="1" dirty="0" smtClean="0">
              <a:solidFill>
                <a:srgbClr val="002726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Kristen ITC" pitchFamily="66" charset="0"/>
              </a:rPr>
              <a:t>Example</a:t>
            </a:r>
            <a:r>
              <a:rPr lang="en-US" sz="3400" b="1" dirty="0">
                <a:solidFill>
                  <a:srgbClr val="002726"/>
                </a:solidFill>
                <a:latin typeface="Kristen ITC" pitchFamily="66" charset="0"/>
              </a:rPr>
              <a:t>: The firecracker made a loud ka-boom!</a:t>
            </a:r>
          </a:p>
          <a:p>
            <a:endParaRPr lang="en-US" sz="3600" dirty="0"/>
          </a:p>
        </p:txBody>
      </p:sp>
      <p:pic>
        <p:nvPicPr>
          <p:cNvPr id="15367" name="Picture 7" descr="kabo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3048000" cy="2917371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kaboom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7813"/>
            <a:ext cx="7924800" cy="1143000"/>
          </a:xfrm>
        </p:spPr>
        <p:txBody>
          <a:bodyPr/>
          <a:lstStyle/>
          <a:p>
            <a:pPr algn="ctr"/>
            <a:r>
              <a:rPr lang="en-US" sz="5000" b="1" dirty="0">
                <a:latin typeface="Comic Sans MS" pitchFamily="66" charset="0"/>
              </a:rPr>
              <a:t>Hyperbole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dirty="0">
                <a:latin typeface="Baskerville Old Face" pitchFamily="18" charset="0"/>
              </a:rPr>
              <a:t>An exaggerated statement used to heighten effect. It is not used to mislead the reader, but to emphasize a point. </a:t>
            </a:r>
          </a:p>
          <a:p>
            <a:pPr lvl="1">
              <a:buFont typeface="Wingdings" pitchFamily="2" charset="2"/>
              <a:buNone/>
            </a:pPr>
            <a:endParaRPr lang="en-US" sz="3000" b="1" dirty="0" smtClean="0">
              <a:solidFill>
                <a:srgbClr val="FF0000"/>
              </a:solidFill>
              <a:latin typeface="Kristen ITC" pitchFamily="66" charset="0"/>
            </a:endParaRPr>
          </a:p>
          <a:p>
            <a:pPr lvl="1">
              <a:buFont typeface="Wingdings" pitchFamily="2" charset="2"/>
              <a:buNone/>
            </a:pPr>
            <a:r>
              <a:rPr lang="en-US" sz="3000" b="1" dirty="0" smtClean="0">
                <a:solidFill>
                  <a:srgbClr val="FF0000"/>
                </a:solidFill>
                <a:latin typeface="Kristen ITC" pitchFamily="66" charset="0"/>
              </a:rPr>
              <a:t>Example</a:t>
            </a:r>
            <a:r>
              <a:rPr lang="en-US" sz="3000" b="1" dirty="0">
                <a:solidFill>
                  <a:srgbClr val="002726"/>
                </a:solidFill>
                <a:latin typeface="Kristen ITC" pitchFamily="66" charset="0"/>
              </a:rPr>
              <a:t>: She’s said so </a:t>
            </a:r>
            <a:r>
              <a:rPr lang="en-US" sz="3000" b="1" dirty="0" smtClean="0">
                <a:solidFill>
                  <a:srgbClr val="002726"/>
                </a:solidFill>
                <a:latin typeface="Kristen ITC" pitchFamily="66" charset="0"/>
              </a:rPr>
              <a:t>a million times</a:t>
            </a:r>
            <a:r>
              <a:rPr lang="en-US" b="1" dirty="0" smtClean="0">
                <a:solidFill>
                  <a:srgbClr val="002726"/>
                </a:solidFill>
                <a:latin typeface="Kristen ITC" pitchFamily="66" charset="0"/>
              </a:rPr>
              <a:t>.</a:t>
            </a:r>
            <a:endParaRPr lang="en-US" b="1" dirty="0">
              <a:solidFill>
                <a:srgbClr val="002726"/>
              </a:solidFill>
              <a:latin typeface="Kristen ITC" pitchFamily="66" charset="0"/>
            </a:endParaRPr>
          </a:p>
          <a:p>
            <a:endParaRPr lang="en-US" dirty="0">
              <a:solidFill>
                <a:srgbClr val="002726"/>
              </a:solidFill>
            </a:endParaRPr>
          </a:p>
        </p:txBody>
      </p:sp>
      <p:pic>
        <p:nvPicPr>
          <p:cNvPr id="16389" name="Picture 5" descr="talk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267200"/>
            <a:ext cx="2362200" cy="223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000" dirty="0" smtClean="0">
                <a:latin typeface="Comic Sans MS" pitchFamily="66" charset="0"/>
              </a:rPr>
              <a:t>Assignment</a:t>
            </a:r>
            <a:endParaRPr lang="en-US" sz="5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With a partner, you are going to make a list of idioms, metaphors, similes</a:t>
            </a:r>
          </a:p>
          <a:p>
            <a:r>
              <a:rPr lang="en-US" dirty="0" smtClean="0">
                <a:latin typeface="Baskerville Old Face" pitchFamily="18" charset="0"/>
              </a:rPr>
              <a:t>List at least 5 examples of each</a:t>
            </a:r>
          </a:p>
          <a:p>
            <a:pPr algn="ctr">
              <a:buNone/>
            </a:pPr>
            <a:r>
              <a:rPr lang="en-US" sz="3000" u="sng" dirty="0" smtClean="0">
                <a:latin typeface="Kristen ITC" pitchFamily="66" charset="0"/>
              </a:rPr>
              <a:t>Figurative Language</a:t>
            </a:r>
          </a:p>
          <a:p>
            <a:pPr>
              <a:buNone/>
            </a:pPr>
            <a:endParaRPr lang="en-US" sz="3000" dirty="0">
              <a:latin typeface="Baskerville Old Face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05000" y="3886200"/>
          <a:ext cx="5943600" cy="240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Idioms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Similes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Metaphors</a:t>
                      </a:r>
                      <a:endParaRPr lang="en-US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mic Sans MS" pitchFamily="66" charset="0"/>
              </a:rPr>
              <a:t>What is figurative language?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400" b="1" dirty="0">
                <a:latin typeface="Baskerville Old Face" pitchFamily="18" charset="0"/>
              </a:rPr>
              <a:t>Whenever you describe something by comparing it with something else, </a:t>
            </a:r>
            <a:br>
              <a:rPr lang="en-US" sz="3400" b="1" dirty="0">
                <a:latin typeface="Baskerville Old Face" pitchFamily="18" charset="0"/>
              </a:rPr>
            </a:br>
            <a:r>
              <a:rPr lang="en-US" sz="3400" b="1" dirty="0">
                <a:latin typeface="Baskerville Old Face" pitchFamily="18" charset="0"/>
              </a:rPr>
              <a:t>you are using figurative language. </a:t>
            </a:r>
          </a:p>
        </p:txBody>
      </p:sp>
      <p:pic>
        <p:nvPicPr>
          <p:cNvPr id="8197" name="Picture 5" descr="ques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276600"/>
            <a:ext cx="3695700" cy="340677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hmm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77200" cy="1143000"/>
          </a:xfrm>
        </p:spPr>
        <p:txBody>
          <a:bodyPr/>
          <a:lstStyle/>
          <a:p>
            <a:pPr algn="ctr"/>
            <a:r>
              <a:rPr lang="en-US" sz="3800" b="1" dirty="0">
                <a:latin typeface="Comic Sans MS" pitchFamily="66" charset="0"/>
              </a:rPr>
              <a:t>Recognizing Figurative Language</a:t>
            </a:r>
            <a:r>
              <a:rPr lang="en-US" sz="3800" b="1" dirty="0">
                <a:latin typeface="Arial" charset="0"/>
              </a:rPr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400" dirty="0" smtClean="0">
                <a:latin typeface="Baskerville Old Face" pitchFamily="18" charset="0"/>
              </a:rPr>
              <a:t>Figurative language is not to be taken literal.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000" dirty="0">
              <a:latin typeface="Baskerville Old Face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000" dirty="0" smtClean="0">
                <a:latin typeface="Baskerville Old Face" pitchFamily="18" charset="0"/>
              </a:rPr>
              <a:t>Figurative language is a writers tool</a:t>
            </a:r>
          </a:p>
          <a:p>
            <a:r>
              <a:rPr lang="en-US" sz="3000" dirty="0" smtClean="0">
                <a:latin typeface="Baskerville Old Face" pitchFamily="18" charset="0"/>
              </a:rPr>
              <a:t>It helps the reader to visualize (see) what the writer is thinking</a:t>
            </a:r>
          </a:p>
          <a:p>
            <a:r>
              <a:rPr lang="en-US" sz="3000" dirty="0" smtClean="0">
                <a:latin typeface="Baskerville Old Face" pitchFamily="18" charset="0"/>
              </a:rPr>
              <a:t>It puts a picture in the readers mind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229600" cy="1143000"/>
          </a:xfrm>
        </p:spPr>
        <p:txBody>
          <a:bodyPr/>
          <a:lstStyle/>
          <a:p>
            <a:r>
              <a:rPr lang="en-US" b="1" dirty="0">
                <a:latin typeface="Comic Sans MS" pitchFamily="66" charset="0"/>
              </a:rPr>
              <a:t>Types of Figurative Language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r>
              <a:rPr lang="en-US" sz="3200" b="1" dirty="0" smtClean="0">
                <a:latin typeface="Baskerville Old Face" pitchFamily="18" charset="0"/>
              </a:rPr>
              <a:t>Simile</a:t>
            </a:r>
            <a:endParaRPr lang="en-US" sz="3200" dirty="0">
              <a:latin typeface="Baskerville Old Face" pitchFamily="18" charset="0"/>
            </a:endParaRPr>
          </a:p>
          <a:p>
            <a:r>
              <a:rPr lang="en-US" sz="3200" b="1" dirty="0" smtClean="0">
                <a:latin typeface="Baskerville Old Face" pitchFamily="18" charset="0"/>
              </a:rPr>
              <a:t>Metaphor</a:t>
            </a:r>
          </a:p>
          <a:p>
            <a:r>
              <a:rPr lang="en-US" sz="3200" b="1" dirty="0" smtClean="0">
                <a:latin typeface="Baskerville Old Face" pitchFamily="18" charset="0"/>
              </a:rPr>
              <a:t>Idioms</a:t>
            </a:r>
          </a:p>
          <a:p>
            <a:r>
              <a:rPr lang="en-US" sz="3200" b="1" dirty="0" smtClean="0">
                <a:latin typeface="Baskerville Old Face" pitchFamily="18" charset="0"/>
              </a:rPr>
              <a:t>Alliteration</a:t>
            </a:r>
            <a:endParaRPr lang="en-US" sz="3200" b="1" dirty="0">
              <a:latin typeface="Baskerville Old Face" pitchFamily="18" charset="0"/>
            </a:endParaRPr>
          </a:p>
          <a:p>
            <a:r>
              <a:rPr lang="en-US" sz="3200" b="1" dirty="0">
                <a:latin typeface="Baskerville Old Face" pitchFamily="18" charset="0"/>
              </a:rPr>
              <a:t>Personification</a:t>
            </a:r>
          </a:p>
          <a:p>
            <a:r>
              <a:rPr lang="en-US" sz="3200" b="1" dirty="0">
                <a:latin typeface="Baskerville Old Face" pitchFamily="18" charset="0"/>
              </a:rPr>
              <a:t>Onomatopoeia</a:t>
            </a:r>
          </a:p>
          <a:p>
            <a:r>
              <a:rPr lang="en-US" sz="3200" b="1" dirty="0" smtClean="0">
                <a:latin typeface="Baskerville Old Face" pitchFamily="18" charset="0"/>
              </a:rPr>
              <a:t>Hyperbole</a:t>
            </a:r>
            <a:endParaRPr lang="en-US" sz="3200" b="1" dirty="0">
              <a:latin typeface="Baskerville Old Face" pitchFamily="18" charset="0"/>
            </a:endParaRPr>
          </a:p>
        </p:txBody>
      </p:sp>
      <p:pic>
        <p:nvPicPr>
          <p:cNvPr id="7" name="Picture 6" descr="cr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2590800"/>
            <a:ext cx="4341284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algn="ctr"/>
            <a:r>
              <a:rPr lang="en-US" sz="5000" b="1" dirty="0">
                <a:latin typeface="Comic Sans MS" pitchFamily="66" charset="0"/>
              </a:rPr>
              <a:t>Simile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latin typeface="Baskerville Old Face" pitchFamily="18" charset="0"/>
              </a:rPr>
              <a:t>A simile is used to compare two things </a:t>
            </a:r>
          </a:p>
          <a:p>
            <a:r>
              <a:rPr lang="en-US" sz="3200" dirty="0" smtClean="0">
                <a:latin typeface="Baskerville Old Face" pitchFamily="18" charset="0"/>
              </a:rPr>
              <a:t>It uses the words “like,” “as,” or “resembles” to make comparisons.</a:t>
            </a:r>
          </a:p>
          <a:p>
            <a:pPr lvl="1">
              <a:buFont typeface="Wingdings" pitchFamily="2" charset="2"/>
              <a:buNone/>
            </a:pPr>
            <a:r>
              <a:rPr lang="en-US" sz="3000" b="1" dirty="0" smtClean="0">
                <a:solidFill>
                  <a:srgbClr val="FF0000"/>
                </a:solidFill>
                <a:latin typeface="Kristen ITC" pitchFamily="66" charset="0"/>
              </a:rPr>
              <a:t>Example</a:t>
            </a:r>
            <a:r>
              <a:rPr lang="en-US" sz="3000" b="1" dirty="0">
                <a:solidFill>
                  <a:srgbClr val="002726"/>
                </a:solidFill>
                <a:latin typeface="Kristen ITC" pitchFamily="66" charset="0"/>
              </a:rPr>
              <a:t>: The muscles on his brawny arms are strong </a:t>
            </a:r>
            <a:r>
              <a:rPr lang="en-US" sz="3000" b="1" i="1" dirty="0">
                <a:solidFill>
                  <a:srgbClr val="FF0000"/>
                </a:solidFill>
                <a:latin typeface="Kristen ITC" pitchFamily="66" charset="0"/>
              </a:rPr>
              <a:t>as</a:t>
            </a:r>
            <a:r>
              <a:rPr lang="en-US" sz="3000" b="1" dirty="0">
                <a:solidFill>
                  <a:srgbClr val="002726"/>
                </a:solidFill>
                <a:latin typeface="Kristen ITC" pitchFamily="66" charset="0"/>
              </a:rPr>
              <a:t> iron bands.</a:t>
            </a:r>
          </a:p>
          <a:p>
            <a:endParaRPr lang="en-US" sz="3200" b="1" dirty="0"/>
          </a:p>
        </p:txBody>
      </p:sp>
      <p:pic>
        <p:nvPicPr>
          <p:cNvPr id="11268" name="Picture 4" descr="weight-lifte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4309086"/>
            <a:ext cx="2514600" cy="2317139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groan1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01000" cy="1143000"/>
          </a:xfrm>
        </p:spPr>
        <p:txBody>
          <a:bodyPr/>
          <a:lstStyle/>
          <a:p>
            <a:pPr algn="ctr"/>
            <a:r>
              <a:rPr lang="en-US" sz="5000" b="1" dirty="0">
                <a:latin typeface="Comic Sans MS" pitchFamily="66" charset="0"/>
              </a:rPr>
              <a:t>Metaphor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00600"/>
          </a:xfrm>
        </p:spPr>
        <p:txBody>
          <a:bodyPr/>
          <a:lstStyle/>
          <a:p>
            <a:r>
              <a:rPr lang="en-US" sz="3000" dirty="0" smtClean="0">
                <a:latin typeface="Baskerville Old Face" pitchFamily="18" charset="0"/>
              </a:rPr>
              <a:t>A metaphor is used to compare two things</a:t>
            </a:r>
          </a:p>
          <a:p>
            <a:r>
              <a:rPr lang="en-US" sz="3000" dirty="0" smtClean="0">
                <a:latin typeface="Baskerville Old Face" pitchFamily="18" charset="0"/>
              </a:rPr>
              <a:t>Comparison is made without using like or as</a:t>
            </a:r>
          </a:p>
          <a:p>
            <a:pPr>
              <a:buNone/>
            </a:pPr>
            <a:endParaRPr lang="en-US" sz="2500" dirty="0" smtClean="0">
              <a:latin typeface="Baskerville Old Face" pitchFamily="18" charset="0"/>
            </a:endParaRPr>
          </a:p>
          <a:p>
            <a:pPr lvl="1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Kristen ITC" pitchFamily="66" charset="0"/>
              </a:rPr>
              <a:t>Example</a:t>
            </a:r>
            <a:r>
              <a:rPr lang="en-US" sz="2800" b="1" dirty="0">
                <a:solidFill>
                  <a:srgbClr val="002726"/>
                </a:solidFill>
                <a:latin typeface="Kristen ITC" pitchFamily="66" charset="0"/>
              </a:rPr>
              <a:t>: The road was a ribbon wrapped through </a:t>
            </a:r>
            <a:r>
              <a:rPr lang="en-US" sz="2800" b="1">
                <a:solidFill>
                  <a:srgbClr val="002726"/>
                </a:solidFill>
                <a:latin typeface="Kristen ITC" pitchFamily="66" charset="0"/>
              </a:rPr>
              <a:t>the </a:t>
            </a:r>
            <a:r>
              <a:rPr lang="en-US" sz="2800" b="1" smtClean="0">
                <a:solidFill>
                  <a:srgbClr val="002726"/>
                </a:solidFill>
                <a:latin typeface="Kristen ITC" pitchFamily="66" charset="0"/>
              </a:rPr>
              <a:t>desert</a:t>
            </a:r>
            <a:r>
              <a:rPr lang="en-US" sz="2800" b="1" dirty="0">
                <a:solidFill>
                  <a:srgbClr val="002726"/>
                </a:solidFill>
                <a:latin typeface="Kristen ITC" pitchFamily="66" charset="0"/>
              </a:rPr>
              <a:t>.</a:t>
            </a:r>
          </a:p>
          <a:p>
            <a:endParaRPr lang="en-US" b="1" dirty="0">
              <a:solidFill>
                <a:srgbClr val="002726"/>
              </a:solidFill>
            </a:endParaRPr>
          </a:p>
        </p:txBody>
      </p:sp>
      <p:pic>
        <p:nvPicPr>
          <p:cNvPr id="12294" name="Picture 6" descr="r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886200"/>
            <a:ext cx="2667000" cy="2476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algn="ctr"/>
            <a:r>
              <a:rPr lang="en-US" sz="5000" b="1" dirty="0">
                <a:latin typeface="Kristen ITC" pitchFamily="66" charset="0"/>
              </a:rPr>
              <a:t>Idioms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2057400"/>
          </a:xfrm>
        </p:spPr>
        <p:txBody>
          <a:bodyPr/>
          <a:lstStyle/>
          <a:p>
            <a:r>
              <a:rPr lang="en-US" sz="3000" b="1" dirty="0">
                <a:latin typeface="Baskerville Old Face" pitchFamily="18" charset="0"/>
              </a:rPr>
              <a:t>An idiom or idiomatic expression refers to </a:t>
            </a:r>
            <a:r>
              <a:rPr lang="en-US" sz="3000" b="1" dirty="0" smtClean="0">
                <a:latin typeface="Baskerville Old Face" pitchFamily="18" charset="0"/>
              </a:rPr>
              <a:t>an expression </a:t>
            </a:r>
            <a:r>
              <a:rPr lang="en-US" sz="3000" b="1" dirty="0">
                <a:latin typeface="Baskerville Old Face" pitchFamily="18" charset="0"/>
              </a:rPr>
              <a:t>in one language that cannot be matched or directly translated word-for-word in another language. 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57200" y="4267200"/>
            <a:ext cx="533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800" b="1" dirty="0">
                <a:solidFill>
                  <a:srgbClr val="FF0000"/>
                </a:solidFill>
                <a:latin typeface="Kristen ITC" pitchFamily="66" charset="0"/>
              </a:rPr>
              <a:t>Example</a:t>
            </a:r>
            <a:r>
              <a:rPr lang="en-US" sz="2800" b="1" dirty="0">
                <a:solidFill>
                  <a:srgbClr val="002726"/>
                </a:solidFill>
                <a:latin typeface="Kristen ITC" pitchFamily="66" charset="0"/>
              </a:rPr>
              <a:t>: </a:t>
            </a:r>
            <a:r>
              <a:rPr lang="en-US" sz="2800" b="1" dirty="0" smtClean="0">
                <a:solidFill>
                  <a:srgbClr val="002726"/>
                </a:solidFill>
                <a:latin typeface="Kristen ITC" pitchFamily="66" charset="0"/>
              </a:rPr>
              <a:t>It’s raining cats and dogs outside!</a:t>
            </a:r>
            <a:endParaRPr lang="en-US" sz="2800" dirty="0"/>
          </a:p>
        </p:txBody>
      </p:sp>
      <p:pic>
        <p:nvPicPr>
          <p:cNvPr id="8" name="Picture 7" descr="raining cats and dog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3124200"/>
            <a:ext cx="2697480" cy="34290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be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algn="ctr"/>
            <a:r>
              <a:rPr lang="en-US" sz="5000" b="1" dirty="0">
                <a:latin typeface="Comic Sans MS" pitchFamily="66" charset="0"/>
              </a:rPr>
              <a:t>Alliteration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4530725"/>
          </a:xfrm>
        </p:spPr>
        <p:txBody>
          <a:bodyPr/>
          <a:lstStyle/>
          <a:p>
            <a:r>
              <a:rPr lang="en-US" sz="3000" b="1" dirty="0">
                <a:latin typeface="Baskerville Old Face" pitchFamily="18" charset="0"/>
              </a:rPr>
              <a:t>Repeated consonant sounds occurring at the beginning of words or within words. </a:t>
            </a:r>
          </a:p>
          <a:p>
            <a:pPr lvl="1">
              <a:buFont typeface="Wingdings" pitchFamily="2" charset="2"/>
              <a:buNone/>
            </a:pPr>
            <a:r>
              <a:rPr lang="en-US" sz="3000" b="1" dirty="0">
                <a:solidFill>
                  <a:srgbClr val="FF0000"/>
                </a:solidFill>
                <a:latin typeface="Comic Sans MS" pitchFamily="66" charset="0"/>
              </a:rPr>
              <a:t>Example</a:t>
            </a:r>
            <a:r>
              <a:rPr lang="en-US" sz="3000" b="1" dirty="0">
                <a:solidFill>
                  <a:srgbClr val="002726"/>
                </a:solidFill>
                <a:latin typeface="Comic Sans MS" pitchFamily="66" charset="0"/>
              </a:rPr>
              <a:t>: She was </a:t>
            </a:r>
            <a:r>
              <a:rPr lang="en-US" sz="3000" b="1" dirty="0">
                <a:solidFill>
                  <a:srgbClr val="CC0000"/>
                </a:solidFill>
                <a:latin typeface="Comic Sans MS" pitchFamily="66" charset="0"/>
              </a:rPr>
              <a:t>w</a:t>
            </a:r>
            <a:r>
              <a:rPr lang="en-US" sz="3000" b="1" dirty="0">
                <a:solidFill>
                  <a:srgbClr val="002726"/>
                </a:solidFill>
                <a:latin typeface="Comic Sans MS" pitchFamily="66" charset="0"/>
              </a:rPr>
              <a:t>ide-eyed and </a:t>
            </a:r>
            <a:r>
              <a:rPr lang="en-US" sz="3000" b="1" dirty="0">
                <a:solidFill>
                  <a:srgbClr val="CC0000"/>
                </a:solidFill>
                <a:latin typeface="Comic Sans MS" pitchFamily="66" charset="0"/>
              </a:rPr>
              <a:t>w</a:t>
            </a:r>
            <a:r>
              <a:rPr lang="en-US" sz="3000" b="1" dirty="0">
                <a:solidFill>
                  <a:srgbClr val="002726"/>
                </a:solidFill>
                <a:latin typeface="Comic Sans MS" pitchFamily="66" charset="0"/>
              </a:rPr>
              <a:t>ondering </a:t>
            </a:r>
            <a:r>
              <a:rPr lang="en-US" sz="3000" b="1" dirty="0">
                <a:solidFill>
                  <a:srgbClr val="CC0000"/>
                </a:solidFill>
                <a:latin typeface="Comic Sans MS" pitchFamily="66" charset="0"/>
              </a:rPr>
              <a:t>w</a:t>
            </a:r>
            <a:r>
              <a:rPr lang="en-US" sz="3000" b="1" dirty="0">
                <a:solidFill>
                  <a:srgbClr val="002726"/>
                </a:solidFill>
                <a:latin typeface="Comic Sans MS" pitchFamily="66" charset="0"/>
              </a:rPr>
              <a:t>hile she </a:t>
            </a:r>
            <a:r>
              <a:rPr lang="en-US" sz="3000" b="1" dirty="0">
                <a:solidFill>
                  <a:srgbClr val="CC0000"/>
                </a:solidFill>
                <a:latin typeface="Comic Sans MS" pitchFamily="66" charset="0"/>
              </a:rPr>
              <a:t>w</a:t>
            </a:r>
            <a:r>
              <a:rPr lang="en-US" sz="3000" b="1" dirty="0">
                <a:solidFill>
                  <a:srgbClr val="002726"/>
                </a:solidFill>
                <a:latin typeface="Comic Sans MS" pitchFamily="66" charset="0"/>
              </a:rPr>
              <a:t>aited for </a:t>
            </a:r>
            <a:r>
              <a:rPr lang="en-US" sz="3000" b="1" dirty="0">
                <a:solidFill>
                  <a:srgbClr val="CC0000"/>
                </a:solidFill>
                <a:latin typeface="Comic Sans MS" pitchFamily="66" charset="0"/>
              </a:rPr>
              <a:t>W</a:t>
            </a:r>
            <a:r>
              <a:rPr lang="en-US" sz="3000" b="1" dirty="0">
                <a:solidFill>
                  <a:srgbClr val="002726"/>
                </a:solidFill>
                <a:latin typeface="Comic Sans MS" pitchFamily="66" charset="0"/>
              </a:rPr>
              <a:t>alter to </a:t>
            </a:r>
            <a:r>
              <a:rPr lang="en-US" sz="3000" b="1" dirty="0">
                <a:solidFill>
                  <a:srgbClr val="CC0000"/>
                </a:solidFill>
                <a:latin typeface="Comic Sans MS" pitchFamily="66" charset="0"/>
              </a:rPr>
              <a:t>w</a:t>
            </a:r>
            <a:r>
              <a:rPr lang="en-US" sz="3000" b="1" dirty="0">
                <a:solidFill>
                  <a:srgbClr val="002726"/>
                </a:solidFill>
                <a:latin typeface="Comic Sans MS" pitchFamily="66" charset="0"/>
              </a:rPr>
              <a:t>aken.</a:t>
            </a:r>
          </a:p>
          <a:p>
            <a:endParaRPr lang="en-US" dirty="0">
              <a:solidFill>
                <a:srgbClr val="002726"/>
              </a:solidFill>
            </a:endParaRPr>
          </a:p>
        </p:txBody>
      </p:sp>
      <p:pic>
        <p:nvPicPr>
          <p:cNvPr id="13316" name="Picture 4" descr="insomn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971800"/>
            <a:ext cx="35814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algn="ctr"/>
            <a:r>
              <a:rPr lang="en-US" sz="5000" b="1" dirty="0">
                <a:latin typeface="Comic Sans MS" pitchFamily="66" charset="0"/>
              </a:rPr>
              <a:t>Personification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53400" cy="4876800"/>
          </a:xfrm>
        </p:spPr>
        <p:txBody>
          <a:bodyPr/>
          <a:lstStyle/>
          <a:p>
            <a:r>
              <a:rPr lang="en-US" sz="3000" b="1" dirty="0">
                <a:latin typeface="Baskerville Old Face" pitchFamily="18" charset="0"/>
              </a:rPr>
              <a:t>A figure of speech which gives the qualities of a person to an animal, an object, or an idea. </a:t>
            </a:r>
          </a:p>
          <a:p>
            <a:pPr lvl="1">
              <a:buFont typeface="Wingdings" pitchFamily="2" charset="2"/>
              <a:buNone/>
            </a:pPr>
            <a:r>
              <a:rPr lang="en-US" sz="3000" b="1" dirty="0">
                <a:latin typeface="Kristen ITC" pitchFamily="66" charset="0"/>
              </a:rPr>
              <a:t> </a:t>
            </a:r>
            <a:endParaRPr lang="en-US" sz="3000" b="1" dirty="0" smtClean="0">
              <a:latin typeface="Kristen ITC" pitchFamily="66" charset="0"/>
            </a:endParaRPr>
          </a:p>
          <a:p>
            <a:pPr lvl="1">
              <a:buFont typeface="Wingdings" pitchFamily="2" charset="2"/>
              <a:buNone/>
            </a:pPr>
            <a:r>
              <a:rPr lang="en-US" sz="3000" b="1" dirty="0" smtClean="0">
                <a:solidFill>
                  <a:srgbClr val="FF0000"/>
                </a:solidFill>
                <a:latin typeface="Kristen ITC" pitchFamily="66" charset="0"/>
              </a:rPr>
              <a:t>Example</a:t>
            </a:r>
            <a:r>
              <a:rPr lang="en-US" sz="3000" b="1" dirty="0">
                <a:solidFill>
                  <a:srgbClr val="002726"/>
                </a:solidFill>
                <a:latin typeface="Kristen ITC" pitchFamily="66" charset="0"/>
              </a:rPr>
              <a:t>: “The wind yells while blowing." </a:t>
            </a:r>
          </a:p>
          <a:p>
            <a:pPr lvl="1">
              <a:buFont typeface="Wingdings" pitchFamily="2" charset="2"/>
              <a:buNone/>
            </a:pPr>
            <a:r>
              <a:rPr lang="en-US" sz="3000" b="1" dirty="0"/>
              <a:t>The wind cannot yell. Only a living thing can yell.</a:t>
            </a:r>
          </a:p>
        </p:txBody>
      </p:sp>
      <p:pic>
        <p:nvPicPr>
          <p:cNvPr id="14340" name="Picture 4" descr="windyclou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343400"/>
            <a:ext cx="3200400" cy="2179638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422100"/>
      </a:dk1>
      <a:lt1>
        <a:srgbClr val="FFFFFF"/>
      </a:lt1>
      <a:dk2>
        <a:srgbClr val="FF0000"/>
      </a:dk2>
      <a:lt2>
        <a:srgbClr val="009999"/>
      </a:lt2>
      <a:accent1>
        <a:srgbClr val="C7B505"/>
      </a:accent1>
      <a:accent2>
        <a:srgbClr val="FFFF66"/>
      </a:accent2>
      <a:accent3>
        <a:srgbClr val="FFFFFF"/>
      </a:accent3>
      <a:accent4>
        <a:srgbClr val="371B00"/>
      </a:accent4>
      <a:accent5>
        <a:srgbClr val="E0D7AA"/>
      </a:accent5>
      <a:accent6>
        <a:srgbClr val="E7E75C"/>
      </a:accent6>
      <a:hlink>
        <a:srgbClr val="5A84D8"/>
      </a:hlink>
      <a:folHlink>
        <a:srgbClr val="A0C6BA"/>
      </a:folHlink>
    </a:clrScheme>
    <a:fontScheme name="Layers">
      <a:majorFont>
        <a:latin typeface="Arial Unicode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4221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371B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386</TotalTime>
  <Words>351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Layers</vt:lpstr>
      <vt:lpstr>Image</vt:lpstr>
      <vt:lpstr>Go Figure!</vt:lpstr>
      <vt:lpstr>What is figurative language?</vt:lpstr>
      <vt:lpstr>Recognizing Figurative Language </vt:lpstr>
      <vt:lpstr>Types of Figurative Language</vt:lpstr>
      <vt:lpstr>Simile</vt:lpstr>
      <vt:lpstr>Metaphor</vt:lpstr>
      <vt:lpstr>Idioms</vt:lpstr>
      <vt:lpstr>Alliteration</vt:lpstr>
      <vt:lpstr>Personification</vt:lpstr>
      <vt:lpstr>Onomatopoeia</vt:lpstr>
      <vt:lpstr>Hyperbole</vt:lpstr>
      <vt:lpstr>Assignment</vt:lpstr>
    </vt:vector>
  </TitlesOfParts>
  <Company>Jefferson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Figure!</dc:title>
  <dc:creator>Connie Campbell</dc:creator>
  <cp:lastModifiedBy>vnclc</cp:lastModifiedBy>
  <cp:revision>28</cp:revision>
  <dcterms:created xsi:type="dcterms:W3CDTF">2007-09-23T22:51:03Z</dcterms:created>
  <dcterms:modified xsi:type="dcterms:W3CDTF">2013-08-02T19:12:28Z</dcterms:modified>
</cp:coreProperties>
</file>