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4"/>
  </p:notesMasterIdLst>
  <p:sldIdLst>
    <p:sldId id="256" r:id="rId3"/>
    <p:sldId id="278" r:id="rId4"/>
    <p:sldId id="280" r:id="rId5"/>
    <p:sldId id="281" r:id="rId6"/>
    <p:sldId id="257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B6384-2E28-4A9C-A1B3-E54C04BA2FD8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16474-54F4-4AFE-A5F2-F219B49D2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2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16474-54F4-4AFE-A5F2-F219B49D2A4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D544FB-597E-4544-BD15-5CD4EDF2A72F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B2D4DE-3569-4C75-A165-E33D5AEA4F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start=121&amp;hl=en&amp;biw=1280&amp;bih=605&amp;tbm=isch&amp;tbnid=CEv1ZxqE_Fwa9M:&amp;imgrefurl=http://m3englishmd.wordpress.com/category/listening-speaking/page/2/&amp;docid=it3qOnkRpgG-9M&amp;imgurl=http://m3englishmd.files.wordpress.com/2010/06/plot-structure1.jpg?w=595&amp;w=588&amp;h=226&amp;ei=0UElUrDHG8jAiwK734G4CQ&amp;zoom=1&amp;ved=1t:3588,r:27,s:100,i:85&amp;iact=rc&amp;page=9&amp;tbnh=136&amp;tbnw=354&amp;ndsp=15&amp;tx=153.60000610351562&amp;ty=108.2000045776367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Fiction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</a:t>
            </a:r>
            <a:r>
              <a:rPr lang="en-US" dirty="0" smtClean="0"/>
              <a:t>. </a:t>
            </a:r>
            <a:r>
              <a:rPr lang="en-US" dirty="0" err="1" smtClean="0"/>
              <a:t>Kheyfets</a:t>
            </a:r>
            <a:r>
              <a:rPr lang="en-US" dirty="0" smtClean="0"/>
              <a:t>-  </a:t>
            </a:r>
            <a:r>
              <a:rPr lang="en-US" dirty="0" smtClean="0"/>
              <a:t>English 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Plot:  Climax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Point of greatest tension</a:t>
            </a:r>
            <a:r>
              <a:rPr lang="en-US" dirty="0" smtClean="0"/>
              <a:t> </a:t>
            </a:r>
            <a:r>
              <a:rPr lang="en-US" b="1" dirty="0" smtClean="0"/>
              <a:t>or importance, where the decisive action takes place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1p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946400"/>
            <a:ext cx="5867400" cy="3911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38600" y="2971800"/>
            <a:ext cx="11430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Plot:  Falling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Stage during which the intensity of the climax becomes quiet, less active, or sinks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1p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946400"/>
            <a:ext cx="5867400" cy="391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10200" y="3429000"/>
            <a:ext cx="11430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Plot: 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Final stage in plot where action comes to an end and loose ends are tied up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pic>
        <p:nvPicPr>
          <p:cNvPr id="6" name="Picture 5" descr="1p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946400"/>
            <a:ext cx="5867400" cy="3911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72200" y="3962400"/>
            <a:ext cx="11430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534400" cy="5105400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r>
              <a:rPr lang="en-US" sz="3200" dirty="0" smtClean="0"/>
              <a:t>The struggle between opposing forces</a:t>
            </a:r>
          </a:p>
          <a:p>
            <a:endParaRPr lang="en-US" sz="3200" dirty="0" smtClean="0"/>
          </a:p>
          <a:p>
            <a:r>
              <a:rPr lang="en-US" sz="3200" dirty="0" smtClean="0"/>
              <a:t>Internal</a:t>
            </a:r>
          </a:p>
          <a:p>
            <a:pPr algn="ctr"/>
            <a:endParaRPr lang="en-US" sz="3200" dirty="0" smtClean="0"/>
          </a:p>
          <a:p>
            <a:r>
              <a:rPr lang="en-US" sz="3200" dirty="0" smtClean="0"/>
              <a:t>External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 fontScale="92500"/>
          </a:bodyPr>
          <a:lstStyle/>
          <a:p>
            <a:pPr lvl="1"/>
            <a:endParaRPr lang="en-US" dirty="0" smtClean="0"/>
          </a:p>
          <a:p>
            <a:pPr lvl="1">
              <a:tabLst>
                <a:tab pos="7200900" algn="l"/>
              </a:tabLst>
            </a:pPr>
            <a:r>
              <a:rPr lang="en-US" sz="3600" dirty="0" smtClean="0"/>
              <a:t>Person vs. Self</a:t>
            </a:r>
          </a:p>
          <a:p>
            <a:pPr lvl="1">
              <a:buNone/>
            </a:pPr>
            <a:endParaRPr lang="en-US" sz="3600" dirty="0" smtClean="0"/>
          </a:p>
          <a:p>
            <a:pPr lvl="2"/>
            <a:r>
              <a:rPr lang="en-US" sz="3600" dirty="0" smtClean="0"/>
              <a:t>Problem with deciding what to do or think</a:t>
            </a:r>
          </a:p>
          <a:p>
            <a:pPr lvl="2"/>
            <a:endParaRPr lang="en-US" sz="3600" dirty="0" smtClean="0"/>
          </a:p>
          <a:p>
            <a:pPr lvl="2"/>
            <a:r>
              <a:rPr lang="en-US" sz="3600" dirty="0" smtClean="0"/>
              <a:t>Internal conflicts within</a:t>
            </a:r>
          </a:p>
          <a:p>
            <a:pPr lvl="2">
              <a:buNone/>
            </a:pPr>
            <a:r>
              <a:rPr lang="en-US" sz="3600" dirty="0" smtClean="0"/>
              <a:t>   the mind of a character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51054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800" dirty="0" smtClean="0"/>
              <a:t>Person vs. Society</a:t>
            </a:r>
          </a:p>
          <a:p>
            <a:pPr lvl="2"/>
            <a:r>
              <a:rPr lang="en-US" sz="2800" dirty="0" smtClean="0"/>
              <a:t>Problem with the laws or beliefs of a group</a:t>
            </a:r>
          </a:p>
          <a:p>
            <a:pPr lvl="2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Person vs. Nature</a:t>
            </a:r>
          </a:p>
          <a:p>
            <a:pPr lvl="2"/>
            <a:r>
              <a:rPr lang="en-US" sz="2800" dirty="0" smtClean="0"/>
              <a:t>Problem with force of nature,</a:t>
            </a:r>
          </a:p>
          <a:p>
            <a:pPr lvl="2">
              <a:buNone/>
            </a:pPr>
            <a:r>
              <a:rPr lang="en-US" sz="2800" dirty="0" smtClean="0"/>
              <a:t>   such as a blizzard or hurricane</a:t>
            </a:r>
          </a:p>
          <a:p>
            <a:pPr lvl="2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Person vs. Person</a:t>
            </a:r>
          </a:p>
          <a:p>
            <a:pPr lvl="2"/>
            <a:r>
              <a:rPr lang="en-US" sz="2800" dirty="0" smtClean="0"/>
              <a:t>Problem with another character</a:t>
            </a:r>
          </a:p>
          <a:p>
            <a:pPr lvl="2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Person vs. Fate</a:t>
            </a:r>
          </a:p>
          <a:p>
            <a:pPr lvl="2"/>
            <a:r>
              <a:rPr lang="en-US" sz="2800" dirty="0" smtClean="0"/>
              <a:t>Problem that seems to</a:t>
            </a:r>
          </a:p>
          <a:p>
            <a:pPr lvl="2">
              <a:buNone/>
            </a:pPr>
            <a:r>
              <a:rPr lang="en-US" sz="2800" dirty="0" smtClean="0"/>
              <a:t>  </a:t>
            </a:r>
            <a:r>
              <a:rPr lang="en-US" sz="2500" dirty="0" smtClean="0"/>
              <a:t> </a:t>
            </a:r>
            <a:r>
              <a:rPr lang="en-US" sz="2800" dirty="0" smtClean="0"/>
              <a:t>be uncontrollable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Practice!  What’s the conflict?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hailstorm hit a small town in Georgia and caused over two million dollars in damage.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Dave and Tony began fighting over Rachel.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Susie can’t decide if she should lie to her mom about the dance or tell the truth.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 was going 15 miles over the speed limit when he got pulled over.  He ended up getting a ticket.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Narrator</a:t>
            </a:r>
          </a:p>
          <a:p>
            <a:pPr lvl="1"/>
            <a:r>
              <a:rPr lang="en-US" dirty="0" smtClean="0"/>
              <a:t>The person telling the story who may or may not be a character in the story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The narrator is a character in the story</a:t>
            </a:r>
          </a:p>
          <a:p>
            <a:pPr lvl="1"/>
            <a:r>
              <a:rPr lang="en-US" dirty="0" smtClean="0"/>
              <a:t>Uses pronouns such as </a:t>
            </a:r>
            <a:r>
              <a:rPr lang="en-US" i="1" dirty="0" smtClean="0"/>
              <a:t>I, me, we, </a:t>
            </a:r>
            <a:r>
              <a:rPr lang="en-US" dirty="0" smtClean="0"/>
              <a:t>and </a:t>
            </a:r>
            <a:r>
              <a:rPr lang="en-US" i="1" dirty="0" smtClean="0"/>
              <a:t>us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98541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333999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Narrator address the reader directly as though she is part of the story</a:t>
            </a:r>
          </a:p>
          <a:p>
            <a:pPr lvl="1"/>
            <a:r>
              <a:rPr lang="en-US" dirty="0" smtClean="0"/>
              <a:t>(“You walk into your house.  You see your dog…”)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Limited</a:t>
            </a:r>
          </a:p>
          <a:p>
            <a:pPr lvl="1"/>
            <a:r>
              <a:rPr lang="en-US" dirty="0" smtClean="0"/>
              <a:t>Narrator tells primarily what one character thinks, feels, and observes.</a:t>
            </a:r>
          </a:p>
          <a:p>
            <a:pPr lvl="2"/>
            <a:r>
              <a:rPr lang="en-US" dirty="0" smtClean="0"/>
              <a:t>The narrator is not a character in the story</a:t>
            </a:r>
          </a:p>
          <a:p>
            <a:pPr lvl="1"/>
            <a:r>
              <a:rPr lang="en-US" dirty="0" smtClean="0"/>
              <a:t>Uses pronouns, such as </a:t>
            </a:r>
            <a:r>
              <a:rPr lang="en-US" i="1" dirty="0" smtClean="0"/>
              <a:t>he, she, it, they, </a:t>
            </a:r>
            <a:r>
              <a:rPr lang="en-US" dirty="0" smtClean="0"/>
              <a:t>and</a:t>
            </a:r>
            <a:r>
              <a:rPr lang="en-US" i="1" dirty="0" smtClean="0"/>
              <a:t> them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367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Omniscient</a:t>
            </a:r>
          </a:p>
          <a:p>
            <a:pPr lvl="1"/>
            <a:r>
              <a:rPr lang="en-US" dirty="0" smtClean="0"/>
              <a:t>The all-knowing narrator</a:t>
            </a:r>
          </a:p>
          <a:p>
            <a:pPr lvl="1"/>
            <a:r>
              <a:rPr lang="en-US" dirty="0" smtClean="0"/>
              <a:t>The narrator relates the thoughts and feelings of all the characters</a:t>
            </a:r>
          </a:p>
          <a:p>
            <a:pPr lvl="1"/>
            <a:r>
              <a:rPr lang="en-US" dirty="0" smtClean="0"/>
              <a:t>The narrator is not a character in the story</a:t>
            </a:r>
          </a:p>
          <a:p>
            <a:pPr lvl="1"/>
            <a:r>
              <a:rPr lang="en-US" dirty="0" smtClean="0"/>
              <a:t>Uses pronouns, such </a:t>
            </a:r>
            <a:r>
              <a:rPr lang="en-US" i="1" dirty="0" smtClean="0"/>
              <a:t>as he, she, it, they, </a:t>
            </a:r>
            <a:r>
              <a:rPr lang="en-US" dirty="0" smtClean="0"/>
              <a:t>and </a:t>
            </a:r>
            <a:r>
              <a:rPr lang="en-US" i="1" dirty="0" smtClean="0"/>
              <a:t>them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6179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5082809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sz="4000" dirty="0" smtClean="0">
                <a:latin typeface="+mj-lt"/>
              </a:rPr>
              <a:t>  Time and Place</a:t>
            </a:r>
          </a:p>
          <a:p>
            <a:pPr marL="0" indent="0">
              <a:buNone/>
            </a:pPr>
            <a:endParaRPr lang="en-US" sz="4000" dirty="0" smtClean="0">
              <a:latin typeface="+mj-lt"/>
            </a:endParaRPr>
          </a:p>
          <a:p>
            <a:pPr marL="0" indent="0"/>
            <a:r>
              <a:rPr lang="en-US" sz="4000" dirty="0" smtClean="0">
                <a:latin typeface="+mj-lt"/>
              </a:rPr>
              <a:t>  The purposes of setting are to:</a:t>
            </a:r>
          </a:p>
          <a:p>
            <a:pPr lvl="2"/>
            <a:r>
              <a:rPr lang="en-US" sz="4000" dirty="0" smtClean="0">
                <a:latin typeface="+mj-lt"/>
              </a:rPr>
              <a:t>Create problems for the characters </a:t>
            </a:r>
          </a:p>
          <a:p>
            <a:pPr lvl="2"/>
            <a:r>
              <a:rPr lang="en-US" sz="4000" dirty="0" smtClean="0">
                <a:latin typeface="+mj-lt"/>
              </a:rPr>
              <a:t>Provide background for the events and characters </a:t>
            </a:r>
          </a:p>
          <a:p>
            <a:pPr lvl="2"/>
            <a:r>
              <a:rPr lang="en-US" sz="4000" dirty="0" smtClean="0">
                <a:latin typeface="+mj-lt"/>
              </a:rPr>
              <a:t>Help understand the characters and their conflicts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841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Person, animal, or imaginary creature</a:t>
            </a:r>
          </a:p>
          <a:p>
            <a:r>
              <a:rPr lang="en-US" dirty="0" smtClean="0"/>
              <a:t>Two kinds of Characters:</a:t>
            </a:r>
          </a:p>
          <a:p>
            <a:pPr lvl="1"/>
            <a:r>
              <a:rPr lang="en-US" dirty="0" smtClean="0"/>
              <a:t>Protagonist</a:t>
            </a:r>
          </a:p>
          <a:p>
            <a:pPr lvl="2"/>
            <a:r>
              <a:rPr lang="en-US" dirty="0" smtClean="0"/>
              <a:t>main character or hero</a:t>
            </a:r>
          </a:p>
          <a:p>
            <a:pPr lvl="1"/>
            <a:r>
              <a:rPr lang="en-US" dirty="0" smtClean="0"/>
              <a:t>Antagonist</a:t>
            </a:r>
          </a:p>
          <a:p>
            <a:pPr lvl="2"/>
            <a:r>
              <a:rPr lang="en-US" dirty="0" smtClean="0"/>
              <a:t>another character who causes conflict for the protagonist.</a:t>
            </a:r>
          </a:p>
          <a:p>
            <a:pPr lvl="2"/>
            <a:r>
              <a:rPr lang="en-US" dirty="0" smtClean="0"/>
              <a:t>Can be a character, society, or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1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5082809"/>
          </a:xfrm>
        </p:spPr>
        <p:txBody>
          <a:bodyPr/>
          <a:lstStyle/>
          <a:p>
            <a:r>
              <a:rPr lang="en-US" dirty="0" smtClean="0"/>
              <a:t>A description of individuals in a story</a:t>
            </a:r>
          </a:p>
          <a:p>
            <a:endParaRPr lang="en-US" dirty="0" smtClean="0"/>
          </a:p>
          <a:p>
            <a:r>
              <a:rPr lang="en-US" dirty="0" smtClean="0"/>
              <a:t>Five ways to develop a character: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Physical description of character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Character’s speech, thought, and actions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speech, thoughts, and actions of other characters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Eye-awakening situations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Direct statement about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Setting:  three things to Consider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1.  </a:t>
            </a:r>
            <a:r>
              <a:rPr lang="en-US" sz="3200" dirty="0" smtClean="0"/>
              <a:t>Time:</a:t>
            </a:r>
          </a:p>
          <a:p>
            <a:pPr marL="925830" lvl="1" indent="-514350"/>
            <a:r>
              <a:rPr lang="en-US" sz="2800" dirty="0" smtClean="0"/>
              <a:t>Past</a:t>
            </a:r>
          </a:p>
          <a:p>
            <a:pPr marL="925830" lvl="1" indent="-514350"/>
            <a:r>
              <a:rPr lang="en-US" sz="2800" dirty="0" smtClean="0"/>
              <a:t>Present</a:t>
            </a:r>
          </a:p>
          <a:p>
            <a:pPr marL="925830" lvl="1" indent="-514350"/>
            <a:r>
              <a:rPr lang="en-US" sz="2800" dirty="0" smtClean="0"/>
              <a:t>Future</a:t>
            </a:r>
          </a:p>
          <a:p>
            <a:pPr marL="925830" lvl="1" indent="-514350"/>
            <a:r>
              <a:rPr lang="en-US" sz="2800" dirty="0" smtClean="0"/>
              <a:t>Season</a:t>
            </a:r>
          </a:p>
          <a:p>
            <a:pPr marL="925830" lvl="1" indent="-514350"/>
            <a:r>
              <a:rPr lang="en-US" sz="2800" dirty="0" smtClean="0"/>
              <a:t>Time of Day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105400" y="1773238"/>
            <a:ext cx="4038600" cy="4624387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2.  </a:t>
            </a:r>
            <a:r>
              <a:rPr lang="en-US" sz="3200" dirty="0" smtClean="0"/>
              <a:t>Place</a:t>
            </a:r>
          </a:p>
          <a:p>
            <a:pPr marL="925830" lvl="1" indent="-514350"/>
            <a:r>
              <a:rPr lang="en-US" sz="2800" dirty="0" smtClean="0"/>
              <a:t>Geographical (the Earth)</a:t>
            </a:r>
          </a:p>
          <a:p>
            <a:pPr marL="925830" lvl="1" indent="-514350"/>
            <a:r>
              <a:rPr lang="en-US" sz="2800" dirty="0" smtClean="0"/>
              <a:t>Topographical (places)</a:t>
            </a:r>
          </a:p>
          <a:p>
            <a:pPr marL="925830" lvl="1" indent="-514350"/>
            <a:r>
              <a:rPr lang="en-US" sz="2800" dirty="0" smtClean="0"/>
              <a:t>Inanimate Object (plane, car, boat, etc.)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4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Setting:  three things to Consider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3"/>
            </a:pPr>
            <a:r>
              <a:rPr lang="en-US" dirty="0" smtClean="0"/>
              <a:t>Environment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/>
              <a:t>Weather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/>
              <a:t>Noise level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/>
              <a:t>Mood or atmosphere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/>
              <a:t>Social conditions</a:t>
            </a:r>
          </a:p>
          <a:p>
            <a:pPr marL="1191006" lvl="2" indent="-514350">
              <a:buFont typeface="Wingdings" pitchFamily="2" charset="2"/>
              <a:buChar char="§"/>
            </a:pPr>
            <a:r>
              <a:rPr lang="en-US" dirty="0" smtClean="0"/>
              <a:t>Writing that focuses on the speech, dress, mannerisms, customs, etc. of a particular place.</a:t>
            </a:r>
          </a:p>
          <a:p>
            <a:pPr marL="1191006" lvl="2" indent="-514350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02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0" dirty="0" smtClean="0"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rbel" pitchFamily="34" charset="0"/>
              </a:rPr>
              <a:t>Plot</a:t>
            </a:r>
            <a:endParaRPr lang="en-US" sz="6000" b="0" dirty="0"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1625600"/>
            <a:ext cx="8034972" cy="4775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/>
                <a:latin typeface="Baskerville Old Face" pitchFamily="18" charset="0"/>
              </a:rPr>
              <a:t>Literary </a:t>
            </a:r>
            <a:r>
              <a:rPr lang="en-US" sz="4000" b="1" dirty="0">
                <a:effectLst/>
                <a:latin typeface="Baskerville Old Face" pitchFamily="18" charset="0"/>
              </a:rPr>
              <a:t>element that describes the structure of a story. </a:t>
            </a:r>
            <a:endParaRPr lang="en-US" sz="4000" b="1" dirty="0" smtClean="0">
              <a:effectLst/>
              <a:latin typeface="Baskerville Old Face" pitchFamily="18" charset="0"/>
            </a:endParaRPr>
          </a:p>
          <a:p>
            <a:r>
              <a:rPr lang="en-US" sz="4000" b="1" dirty="0" smtClean="0">
                <a:latin typeface="Baskerville Old Face" pitchFamily="18" charset="0"/>
              </a:rPr>
              <a:t>S</a:t>
            </a:r>
            <a:r>
              <a:rPr lang="en-US" sz="4000" b="1" dirty="0" smtClean="0">
                <a:effectLst/>
                <a:latin typeface="Baskerville Old Face" pitchFamily="18" charset="0"/>
              </a:rPr>
              <a:t>hows </a:t>
            </a:r>
            <a:r>
              <a:rPr lang="en-US" sz="4000" b="1" dirty="0">
                <a:effectLst/>
                <a:latin typeface="Baskerville Old Face" pitchFamily="18" charset="0"/>
              </a:rPr>
              <a:t>arrangement of events and actions within a story. </a:t>
            </a:r>
            <a:endParaRPr lang="en-US" sz="4000" b="1" dirty="0" smtClean="0">
              <a:effectLst/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1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sequence of events in a story</a:t>
            </a:r>
          </a:p>
          <a:p>
            <a:r>
              <a:rPr lang="en-US" dirty="0" smtClean="0"/>
              <a:t>Built around a conflict</a:t>
            </a:r>
          </a:p>
          <a:p>
            <a:r>
              <a:rPr lang="en-US" dirty="0" smtClean="0"/>
              <a:t>Tells what happens, when, and to whom</a:t>
            </a:r>
          </a:p>
          <a:p>
            <a:endParaRPr lang="en-US" dirty="0"/>
          </a:p>
        </p:txBody>
      </p:sp>
      <p:pic>
        <p:nvPicPr>
          <p:cNvPr id="4" name="Picture 3" descr="https://encrypted-tbn1.gstatic.com/images?q=tbn:ANd9GcRwbKrhgqp4OLIRopz0S1UqlMYZub-wrpTNbLumZKHGO_8jD14Y">
            <a:hlinkClick r:id="rId2"/>
          </p:cNvPr>
          <p:cNvPicPr/>
          <p:nvPr/>
        </p:nvPicPr>
        <p:blipFill>
          <a:blip r:embed="rId3" cstate="print"/>
          <a:srcRect l="1657"/>
          <a:stretch>
            <a:fillRect/>
          </a:stretch>
        </p:blipFill>
        <p:spPr bwMode="auto">
          <a:xfrm>
            <a:off x="990600" y="3581400"/>
            <a:ext cx="6858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0" dirty="0" smtClean="0"/>
              <a:t>Plot</a:t>
            </a:r>
            <a:endParaRPr lang="en-US" sz="6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74800"/>
            <a:ext cx="8127874" cy="5283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3000" dirty="0"/>
          </a:p>
        </p:txBody>
      </p:sp>
      <p:pic>
        <p:nvPicPr>
          <p:cNvPr id="4" name="Picture 3" descr="1p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2514600"/>
            <a:ext cx="5288280" cy="352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0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pl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2946400"/>
            <a:ext cx="5867400" cy="39116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Plot:  Exposition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25609"/>
          </a:xfrm>
        </p:spPr>
        <p:txBody>
          <a:bodyPr/>
          <a:lstStyle/>
          <a:p>
            <a:pPr lvl="0"/>
            <a:r>
              <a:rPr lang="en-US" b="1" dirty="0" smtClean="0"/>
              <a:t>Background information needed to understand the characters and the</a:t>
            </a:r>
            <a:r>
              <a:rPr lang="en-US" dirty="0" smtClean="0"/>
              <a:t> </a:t>
            </a:r>
            <a:r>
              <a:rPr lang="en-US" b="1" dirty="0" smtClean="0"/>
              <a:t>action that will take place later.</a:t>
            </a:r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200" y="4343400"/>
            <a:ext cx="2514600" cy="198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Plot:  Rising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Stage in which the action builds intensity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1pl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946400"/>
            <a:ext cx="5867400" cy="391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19400" y="4191000"/>
            <a:ext cx="2514600" cy="1981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5C1E34"/>
      </a:accent2>
      <a:accent3>
        <a:srgbClr val="DE6C36"/>
      </a:accent3>
      <a:accent4>
        <a:srgbClr val="F9B639"/>
      </a:accent4>
      <a:accent5>
        <a:srgbClr val="B83D68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5C1E34"/>
      </a:accent2>
      <a:accent3>
        <a:srgbClr val="DE6C36"/>
      </a:accent3>
      <a:accent4>
        <a:srgbClr val="F9B639"/>
      </a:accent4>
      <a:accent5>
        <a:srgbClr val="B83D68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633</Words>
  <Application>Microsoft Office PowerPoint</Application>
  <PresentationFormat>On-screen Show (4:3)</PresentationFormat>
  <Paragraphs>127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Module</vt:lpstr>
      <vt:lpstr>1_Module</vt:lpstr>
      <vt:lpstr>Elements of Fiction 2015</vt:lpstr>
      <vt:lpstr>Setting</vt:lpstr>
      <vt:lpstr>Setting:  three things to Consider </vt:lpstr>
      <vt:lpstr>Setting:  three things to Consider </vt:lpstr>
      <vt:lpstr>Plot</vt:lpstr>
      <vt:lpstr>Plot</vt:lpstr>
      <vt:lpstr>Plot</vt:lpstr>
      <vt:lpstr>Plot:  Exposition</vt:lpstr>
      <vt:lpstr>Plot:  Rising Action</vt:lpstr>
      <vt:lpstr>Plot:  Climax</vt:lpstr>
      <vt:lpstr>Plot:  Falling Action</vt:lpstr>
      <vt:lpstr>Plot:  Resolution</vt:lpstr>
      <vt:lpstr>Conflict</vt:lpstr>
      <vt:lpstr>Internal Conflict</vt:lpstr>
      <vt:lpstr>External Conflict</vt:lpstr>
      <vt:lpstr>Practice!  What’s the conflict?</vt:lpstr>
      <vt:lpstr>Point of View</vt:lpstr>
      <vt:lpstr>Point of View</vt:lpstr>
      <vt:lpstr>Point of View</vt:lpstr>
      <vt:lpstr>Character</vt:lpstr>
      <vt:lpstr>Characterization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</dc:title>
  <dc:creator>Vee</dc:creator>
  <cp:lastModifiedBy>Admin1497</cp:lastModifiedBy>
  <cp:revision>3</cp:revision>
  <dcterms:created xsi:type="dcterms:W3CDTF">2014-08-14T01:18:40Z</dcterms:created>
  <dcterms:modified xsi:type="dcterms:W3CDTF">2015-08-06T16:50:29Z</dcterms:modified>
</cp:coreProperties>
</file>