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89" r:id="rId4"/>
    <p:sldId id="270" r:id="rId5"/>
    <p:sldId id="261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11D35-2BCF-1841-B373-9D37177B37F8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EAF22-C1ED-CA4B-9D60-E542EAB07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184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384492" y="2975922"/>
            <a:ext cx="8638498" cy="1452363"/>
          </a:xfrm>
        </p:spPr>
        <p:txBody>
          <a:bodyPr/>
          <a:lstStyle/>
          <a:p>
            <a:r>
              <a:rPr lang="en-US" sz="5400" b="1" dirty="0" smtClean="0">
                <a:latin typeface="Castellar" pitchFamily="18" charset="0"/>
              </a:rPr>
              <a:t>Elements of Fiction</a:t>
            </a:r>
            <a:endParaRPr lang="en-US" sz="5400" b="1" dirty="0">
              <a:latin typeface="Castellar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Baskerville Old Face" pitchFamily="18" charset="0"/>
              </a:rPr>
              <a:t>Mrs. </a:t>
            </a:r>
            <a:r>
              <a:rPr lang="en-US" sz="3000" dirty="0" err="1" smtClean="0">
                <a:latin typeface="Baskerville Old Face" pitchFamily="18" charset="0"/>
              </a:rPr>
              <a:t>Kheyfets</a:t>
            </a:r>
            <a:endParaRPr lang="en-US" sz="30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68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39" y="846027"/>
            <a:ext cx="8396721" cy="1447800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Point of View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39505"/>
            <a:ext cx="9143999" cy="4332329"/>
          </a:xfrm>
        </p:spPr>
        <p:txBody>
          <a:bodyPr>
            <a:noAutofit/>
          </a:bodyPr>
          <a:lstStyle/>
          <a:p>
            <a:r>
              <a:rPr lang="en-US" sz="4000" u="sng" dirty="0" smtClean="0">
                <a:latin typeface="Baskerville Old Face" pitchFamily="18" charset="0"/>
              </a:rPr>
              <a:t>3</a:t>
            </a:r>
            <a:r>
              <a:rPr lang="en-US" sz="4000" u="sng" baseline="30000" dirty="0" smtClean="0">
                <a:latin typeface="Baskerville Old Face" pitchFamily="18" charset="0"/>
              </a:rPr>
              <a:t>rd</a:t>
            </a:r>
            <a:r>
              <a:rPr lang="en-US" sz="4000" u="sng" dirty="0" smtClean="0">
                <a:latin typeface="Baskerville Old Face" pitchFamily="18" charset="0"/>
              </a:rPr>
              <a:t> Person Omniscient</a:t>
            </a:r>
          </a:p>
          <a:p>
            <a:pPr lvl="0">
              <a:buNone/>
            </a:pPr>
            <a:r>
              <a:rPr lang="en-US" sz="3000" dirty="0" smtClean="0">
                <a:latin typeface="Baskerville Old Face" pitchFamily="18" charset="0"/>
              </a:rPr>
              <a:t>	</a:t>
            </a:r>
            <a:r>
              <a:rPr lang="en-US" sz="3400" dirty="0" smtClean="0">
                <a:latin typeface="Baskerville Old Face" pitchFamily="18" charset="0"/>
              </a:rPr>
              <a:t>The all-knowing narrator</a:t>
            </a:r>
          </a:p>
          <a:p>
            <a:pPr lvl="0">
              <a:buNone/>
            </a:pPr>
            <a:r>
              <a:rPr lang="en-US" sz="3400" dirty="0" smtClean="0">
                <a:latin typeface="Baskerville Old Face" pitchFamily="18" charset="0"/>
              </a:rPr>
              <a:t>	The narrator relates the thoughts and feelings of all the characters</a:t>
            </a:r>
          </a:p>
          <a:p>
            <a:pPr lvl="0">
              <a:buNone/>
            </a:pPr>
            <a:r>
              <a:rPr lang="en-US" sz="3400" dirty="0" smtClean="0">
                <a:latin typeface="Baskerville Old Face" pitchFamily="18" charset="0"/>
              </a:rPr>
              <a:t>	The narrator is not a character in the story</a:t>
            </a:r>
          </a:p>
          <a:p>
            <a:pPr lvl="0">
              <a:buNone/>
            </a:pPr>
            <a:r>
              <a:rPr lang="en-US" sz="3400" dirty="0" smtClean="0">
                <a:latin typeface="Baskerville Old Face" pitchFamily="18" charset="0"/>
              </a:rPr>
              <a:t>	Uses pronouns, such as </a:t>
            </a:r>
            <a:r>
              <a:rPr lang="en-US" sz="3400" i="1" dirty="0" smtClean="0">
                <a:latin typeface="Baskerville Old Face" pitchFamily="18" charset="0"/>
              </a:rPr>
              <a:t>he, she, it, they</a:t>
            </a:r>
            <a:r>
              <a:rPr lang="en-US" sz="3400" dirty="0" smtClean="0">
                <a:latin typeface="Baskerville Old Face" pitchFamily="18" charset="0"/>
              </a:rPr>
              <a:t>, and </a:t>
            </a:r>
            <a:r>
              <a:rPr lang="en-US" sz="3400" i="1" dirty="0" smtClean="0">
                <a:latin typeface="Baskerville Old Face" pitchFamily="18" charset="0"/>
              </a:rPr>
              <a:t>them</a:t>
            </a:r>
            <a:endParaRPr lang="en-US" sz="3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60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Character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9186337" cy="4038600"/>
          </a:xfrm>
        </p:spPr>
        <p:txBody>
          <a:bodyPr>
            <a:normAutofit fontScale="70000" lnSpcReduction="20000"/>
          </a:bodyPr>
          <a:lstStyle/>
          <a:p>
            <a:r>
              <a:rPr lang="en-US" sz="4600" b="1" dirty="0" smtClean="0">
                <a:latin typeface="Baskerville Old Face" pitchFamily="18" charset="0"/>
              </a:rPr>
              <a:t>A character is a person, animal, or imaginary creature</a:t>
            </a:r>
          </a:p>
          <a:p>
            <a:r>
              <a:rPr lang="en-US" sz="4600" b="1" dirty="0" smtClean="0">
                <a:latin typeface="Baskerville Old Face" pitchFamily="18" charset="0"/>
              </a:rPr>
              <a:t>2 Kinds of Characters: </a:t>
            </a:r>
          </a:p>
          <a:p>
            <a:pPr>
              <a:buFont typeface="Wingdings" pitchFamily="2" charset="2"/>
              <a:buNone/>
            </a:pPr>
            <a:r>
              <a:rPr lang="en-US" sz="4600" b="1" u="sng" dirty="0" smtClean="0">
                <a:latin typeface="Baskerville Old Face" pitchFamily="18" charset="0"/>
              </a:rPr>
              <a:t>Protagonist</a:t>
            </a:r>
            <a:r>
              <a:rPr lang="en-US" sz="4600" b="1" dirty="0" smtClean="0">
                <a:latin typeface="Baskerville Old Face" pitchFamily="18" charset="0"/>
              </a:rPr>
              <a:t>: main character or hero </a:t>
            </a:r>
          </a:p>
          <a:p>
            <a:pPr>
              <a:buFont typeface="Wingdings" pitchFamily="2" charset="2"/>
              <a:buNone/>
            </a:pPr>
            <a:r>
              <a:rPr lang="en-US" sz="4600" b="1" u="sng" dirty="0" smtClean="0">
                <a:latin typeface="Baskerville Old Face" pitchFamily="18" charset="0"/>
              </a:rPr>
              <a:t>Antagonist</a:t>
            </a:r>
            <a:r>
              <a:rPr lang="en-US" sz="4600" b="1" dirty="0" smtClean="0">
                <a:latin typeface="Baskerville Old Face" pitchFamily="18" charset="0"/>
              </a:rPr>
              <a:t>: another character which causes conflict for the protagonist. The antagonist can be a character, society, or object.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791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" y="2819400"/>
            <a:ext cx="8763000" cy="4038600"/>
          </a:xfrm>
        </p:spPr>
        <p:txBody>
          <a:bodyPr>
            <a:noAutofit/>
          </a:bodyPr>
          <a:lstStyle/>
          <a:p>
            <a:pPr marL="552450" indent="-552450"/>
            <a:r>
              <a:rPr lang="en-US" sz="2200" b="1" dirty="0" smtClean="0">
                <a:latin typeface="Baskerville Old Face" pitchFamily="18" charset="0"/>
              </a:rPr>
              <a:t>A description of individuals in a story</a:t>
            </a:r>
          </a:p>
          <a:p>
            <a:pPr marL="552450" indent="-552450">
              <a:buNone/>
            </a:pPr>
            <a:r>
              <a:rPr lang="en-US" sz="2200" b="1" dirty="0" smtClean="0">
                <a:latin typeface="Baskerville Old Face" pitchFamily="18" charset="0"/>
              </a:rPr>
              <a:t>5 Ways to Develop a Character: </a:t>
            </a:r>
          </a:p>
          <a:p>
            <a:pPr marL="552450" indent="-552450">
              <a:buFont typeface="Wingdings" pitchFamily="2" charset="2"/>
              <a:buAutoNum type="arabicPeriod"/>
            </a:pPr>
            <a:r>
              <a:rPr lang="en-US" sz="2200" b="1" dirty="0" smtClean="0">
                <a:latin typeface="Baskerville Old Face" pitchFamily="18" charset="0"/>
              </a:rPr>
              <a:t>Physical Description of Character</a:t>
            </a:r>
          </a:p>
          <a:p>
            <a:pPr marL="552450" indent="-552450">
              <a:buFont typeface="Wingdings" pitchFamily="2" charset="2"/>
              <a:buAutoNum type="arabicPeriod"/>
            </a:pPr>
            <a:r>
              <a:rPr lang="en-US" sz="2200" b="1" dirty="0" smtClean="0">
                <a:latin typeface="Baskerville Old Face" pitchFamily="18" charset="0"/>
              </a:rPr>
              <a:t>Character’s Speech, Thought, and Actions</a:t>
            </a:r>
          </a:p>
          <a:p>
            <a:pPr marL="552450" indent="-552450">
              <a:buFont typeface="Wingdings" pitchFamily="2" charset="2"/>
              <a:buAutoNum type="arabicPeriod"/>
            </a:pPr>
            <a:r>
              <a:rPr lang="en-US" sz="2200" b="1" dirty="0" smtClean="0">
                <a:latin typeface="Baskerville Old Face" pitchFamily="18" charset="0"/>
              </a:rPr>
              <a:t>The Speech, Thoughts, and Actions of Other Characters</a:t>
            </a:r>
          </a:p>
          <a:p>
            <a:pPr marL="552450" indent="-552450">
              <a:buFont typeface="Wingdings" pitchFamily="2" charset="2"/>
              <a:buAutoNum type="arabicPeriod"/>
            </a:pPr>
            <a:r>
              <a:rPr lang="en-US" sz="2200" b="1" dirty="0" smtClean="0">
                <a:latin typeface="Baskerville Old Face" pitchFamily="18" charset="0"/>
              </a:rPr>
              <a:t>Eye-Awakening Situations</a:t>
            </a:r>
          </a:p>
          <a:p>
            <a:pPr marL="552450" indent="-552450">
              <a:buFont typeface="Wingdings" pitchFamily="2" charset="2"/>
              <a:buAutoNum type="arabicPeriod"/>
            </a:pPr>
            <a:r>
              <a:rPr lang="en-US" sz="2200" b="1" dirty="0" smtClean="0">
                <a:latin typeface="Baskerville Old Face" pitchFamily="18" charset="0"/>
              </a:rPr>
              <a:t>Direct Statement about Character</a:t>
            </a:r>
          </a:p>
          <a:p>
            <a:endParaRPr lang="en-US" sz="28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 flipV="1">
            <a:off x="8408893" y="6400799"/>
            <a:ext cx="4571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59833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Plot</a:t>
            </a:r>
            <a:endParaRPr lang="en-US" sz="6000" b="1" dirty="0"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8034972" cy="3388658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  <a:latin typeface="Baskerville Old Face" pitchFamily="18" charset="0"/>
              </a:rPr>
              <a:t>Plot is the literary element that describes the structure of a story. </a:t>
            </a:r>
            <a:endParaRPr lang="en-US" sz="4000" dirty="0" smtClean="0">
              <a:effectLst/>
              <a:latin typeface="Baskerville Old Face" pitchFamily="18" charset="0"/>
            </a:endParaRPr>
          </a:p>
          <a:p>
            <a:r>
              <a:rPr lang="en-US" sz="4000" dirty="0" smtClean="0">
                <a:effectLst/>
                <a:latin typeface="Baskerville Old Face" pitchFamily="18" charset="0"/>
              </a:rPr>
              <a:t>It </a:t>
            </a:r>
            <a:r>
              <a:rPr lang="en-US" sz="4000" dirty="0">
                <a:effectLst/>
                <a:latin typeface="Baskerville Old Face" pitchFamily="18" charset="0"/>
              </a:rPr>
              <a:t>shows arrangement of events and actions within a story. </a:t>
            </a:r>
            <a:endParaRPr lang="en-US" sz="4000" dirty="0" smtClean="0">
              <a:effectLst/>
              <a:latin typeface="Baskerville Old Face" pitchFamily="18" charset="0"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741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Plot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346960"/>
            <a:ext cx="7716838" cy="4511040"/>
          </a:xfrm>
        </p:spPr>
        <p:txBody>
          <a:bodyPr>
            <a:noAutofit/>
          </a:bodyPr>
          <a:lstStyle/>
          <a:p>
            <a:pPr marL="552450" indent="-552450">
              <a:lnSpc>
                <a:spcPct val="90000"/>
              </a:lnSpc>
            </a:pPr>
            <a:r>
              <a:rPr lang="en-US" sz="3000" b="1" dirty="0" smtClean="0">
                <a:latin typeface="Baskerville Old Face" pitchFamily="18" charset="0"/>
              </a:rPr>
              <a:t>The sequence of events in a story</a:t>
            </a:r>
          </a:p>
          <a:p>
            <a:pPr marL="552450" indent="-552450">
              <a:lnSpc>
                <a:spcPct val="90000"/>
              </a:lnSpc>
              <a:buFont typeface="Wingdings" pitchFamily="2" charset="2"/>
              <a:buNone/>
            </a:pPr>
            <a:r>
              <a:rPr lang="en-US" sz="3000" b="1" dirty="0" smtClean="0">
                <a:solidFill>
                  <a:schemeClr val="accent1"/>
                </a:solidFill>
                <a:latin typeface="Baskerville Old Face" pitchFamily="18" charset="0"/>
              </a:rPr>
              <a:t>5 Parts of Plot: </a:t>
            </a:r>
          </a:p>
          <a:p>
            <a:pPr marL="552450" indent="-5524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000" b="1" dirty="0" smtClean="0">
                <a:solidFill>
                  <a:schemeClr val="accent1"/>
                </a:solidFill>
                <a:latin typeface="Baskerville Old Face" pitchFamily="18" charset="0"/>
              </a:rPr>
              <a:t>Exposition</a:t>
            </a:r>
          </a:p>
          <a:p>
            <a:pPr marL="552450" indent="-5524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000" b="1" dirty="0" smtClean="0">
                <a:solidFill>
                  <a:schemeClr val="accent1"/>
                </a:solidFill>
                <a:latin typeface="Baskerville Old Face" pitchFamily="18" charset="0"/>
              </a:rPr>
              <a:t>Rising Action</a:t>
            </a:r>
          </a:p>
          <a:p>
            <a:pPr marL="552450" indent="-5524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000" b="1" dirty="0" smtClean="0">
                <a:solidFill>
                  <a:schemeClr val="accent1"/>
                </a:solidFill>
                <a:latin typeface="Baskerville Old Face" pitchFamily="18" charset="0"/>
              </a:rPr>
              <a:t>Climax</a:t>
            </a:r>
          </a:p>
          <a:p>
            <a:pPr marL="552450" indent="-5524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000" b="1" dirty="0" smtClean="0">
                <a:solidFill>
                  <a:schemeClr val="accent1"/>
                </a:solidFill>
                <a:latin typeface="Baskerville Old Face" pitchFamily="18" charset="0"/>
              </a:rPr>
              <a:t>Falling Action</a:t>
            </a:r>
          </a:p>
          <a:p>
            <a:pPr marL="552450" indent="-5524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000" b="1" dirty="0" smtClean="0">
                <a:solidFill>
                  <a:schemeClr val="accent1"/>
                </a:solidFill>
                <a:latin typeface="Baskerville Old Face" pitchFamily="18" charset="0"/>
              </a:rPr>
              <a:t>Resolution</a:t>
            </a:r>
          </a:p>
          <a:p>
            <a:endParaRPr lang="en-US" sz="3000" dirty="0"/>
          </a:p>
        </p:txBody>
      </p:sp>
      <p:pic>
        <p:nvPicPr>
          <p:cNvPr id="4" name="Picture 3" descr="1pl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8120" y="3103880"/>
            <a:ext cx="4922520" cy="3281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66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Setting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37" y="3012142"/>
            <a:ext cx="8953500" cy="36477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latin typeface="Baskerville Old Face" pitchFamily="18" charset="0"/>
              </a:rPr>
              <a:t>Setting is the time and place in which a story takes place. </a:t>
            </a:r>
            <a:endParaRPr lang="en-US" sz="4000" dirty="0" smtClean="0">
              <a:latin typeface="Baskerville Old Face" pitchFamily="18" charset="0"/>
            </a:endParaRPr>
          </a:p>
          <a:p>
            <a:r>
              <a:rPr lang="en-US" sz="2600" dirty="0" smtClean="0">
                <a:latin typeface="Baskerville Old Face" pitchFamily="18" charset="0"/>
              </a:rPr>
              <a:t>The </a:t>
            </a:r>
            <a:r>
              <a:rPr lang="en-US" sz="2600" dirty="0">
                <a:latin typeface="Baskerville Old Face" pitchFamily="18" charset="0"/>
              </a:rPr>
              <a:t>purposes of setting are:</a:t>
            </a:r>
          </a:p>
          <a:p>
            <a:pPr lvl="2"/>
            <a:r>
              <a:rPr lang="en-US" sz="2600" dirty="0" smtClean="0">
                <a:latin typeface="Baskerville Old Face" pitchFamily="18" charset="0"/>
              </a:rPr>
              <a:t>create </a:t>
            </a:r>
            <a:r>
              <a:rPr lang="en-US" sz="2600" dirty="0">
                <a:latin typeface="Baskerville Old Face" pitchFamily="18" charset="0"/>
              </a:rPr>
              <a:t>problems for the characters </a:t>
            </a:r>
          </a:p>
          <a:p>
            <a:pPr lvl="2"/>
            <a:r>
              <a:rPr lang="en-US" sz="2600" dirty="0" smtClean="0">
                <a:latin typeface="Baskerville Old Face" pitchFamily="18" charset="0"/>
              </a:rPr>
              <a:t>background </a:t>
            </a:r>
            <a:r>
              <a:rPr lang="en-US" sz="2600" dirty="0">
                <a:latin typeface="Baskerville Old Face" pitchFamily="18" charset="0"/>
              </a:rPr>
              <a:t>for the events and characters </a:t>
            </a:r>
          </a:p>
          <a:p>
            <a:pPr lvl="2"/>
            <a:r>
              <a:rPr lang="en-US" sz="2600" dirty="0">
                <a:latin typeface="Baskerville Old Face" pitchFamily="18" charset="0"/>
              </a:rPr>
              <a:t>to help understand the characters and their conflicts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24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1371600"/>
            <a:ext cx="8412480" cy="1447800"/>
          </a:xfrm>
        </p:spPr>
        <p:txBody>
          <a:bodyPr/>
          <a:lstStyle/>
          <a:p>
            <a:pPr algn="ctr"/>
            <a:r>
              <a:rPr lang="en-US" sz="3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3 things to consider when thinking about the Setting</a:t>
            </a:r>
            <a:endParaRPr lang="en-US" sz="3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2880254"/>
            <a:ext cx="3385073" cy="397774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7300" b="1" dirty="0" smtClean="0">
                <a:latin typeface="Baskerville Old Face" pitchFamily="18" charset="0"/>
              </a:rPr>
              <a:t>1. Time</a:t>
            </a:r>
            <a:r>
              <a:rPr lang="en-US" sz="7300" dirty="0" smtClean="0">
                <a:latin typeface="Baskerville Old Face" pitchFamily="18" charset="0"/>
              </a:rPr>
              <a:t> </a:t>
            </a:r>
          </a:p>
          <a:p>
            <a:r>
              <a:rPr lang="en-US" sz="5100" dirty="0" smtClean="0">
                <a:latin typeface="Baskerville Old Face" pitchFamily="18" charset="0"/>
              </a:rPr>
              <a:t>past </a:t>
            </a:r>
            <a:endParaRPr lang="en-US" sz="5100" dirty="0">
              <a:latin typeface="Baskerville Old Face" pitchFamily="18" charset="0"/>
            </a:endParaRPr>
          </a:p>
          <a:p>
            <a:r>
              <a:rPr lang="en-US" sz="5100" dirty="0">
                <a:latin typeface="Baskerville Old Face" pitchFamily="18" charset="0"/>
              </a:rPr>
              <a:t>present </a:t>
            </a:r>
          </a:p>
          <a:p>
            <a:r>
              <a:rPr lang="en-US" sz="5100" dirty="0">
                <a:latin typeface="Baskerville Old Face" pitchFamily="18" charset="0"/>
              </a:rPr>
              <a:t>future </a:t>
            </a:r>
          </a:p>
          <a:p>
            <a:r>
              <a:rPr lang="en-US" sz="5100" dirty="0">
                <a:latin typeface="Baskerville Old Face" pitchFamily="18" charset="0"/>
              </a:rPr>
              <a:t>season </a:t>
            </a:r>
          </a:p>
          <a:p>
            <a:r>
              <a:rPr lang="en-US" sz="5100" dirty="0">
                <a:latin typeface="Baskerville Old Face" pitchFamily="18" charset="0"/>
              </a:rPr>
              <a:t>time of day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819400"/>
            <a:ext cx="4358640" cy="3825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Baskerville Old Face" pitchFamily="18" charset="0"/>
              </a:rPr>
              <a:t>2. Place</a:t>
            </a:r>
            <a:endParaRPr lang="en-US" sz="4000" dirty="0" smtClean="0">
              <a:latin typeface="Baskerville Old Face" pitchFamily="18" charset="0"/>
            </a:endParaRPr>
          </a:p>
          <a:p>
            <a:r>
              <a:rPr lang="en-US" sz="2800" dirty="0" smtClean="0">
                <a:latin typeface="Baskerville Old Face" pitchFamily="18" charset="0"/>
              </a:rPr>
              <a:t>geographical (the earth)</a:t>
            </a:r>
            <a:endParaRPr lang="en-US" sz="2800" dirty="0">
              <a:latin typeface="Baskerville Old Face" pitchFamily="18" charset="0"/>
            </a:endParaRPr>
          </a:p>
          <a:p>
            <a:r>
              <a:rPr lang="en-US" sz="2800" dirty="0">
                <a:latin typeface="Baskerville Old Face" pitchFamily="18" charset="0"/>
              </a:rPr>
              <a:t>t</a:t>
            </a:r>
            <a:r>
              <a:rPr lang="en-US" sz="2800" dirty="0" smtClean="0">
                <a:latin typeface="Baskerville Old Face" pitchFamily="18" charset="0"/>
              </a:rPr>
              <a:t>opographical  (places)</a:t>
            </a:r>
            <a:endParaRPr lang="en-US" sz="2800" dirty="0">
              <a:latin typeface="Baskerville Old Face" pitchFamily="18" charset="0"/>
            </a:endParaRPr>
          </a:p>
          <a:p>
            <a:r>
              <a:rPr lang="en-US" sz="2800" dirty="0">
                <a:latin typeface="Baskerville Old Face" pitchFamily="18" charset="0"/>
              </a:rPr>
              <a:t>i</a:t>
            </a:r>
            <a:r>
              <a:rPr lang="en-US" sz="2800" dirty="0" smtClean="0">
                <a:latin typeface="Baskerville Old Face" pitchFamily="18" charset="0"/>
              </a:rPr>
              <a:t>nanimate </a:t>
            </a:r>
            <a:r>
              <a:rPr lang="en-US" sz="2800" dirty="0">
                <a:latin typeface="Baskerville Old Face" pitchFamily="18" charset="0"/>
              </a:rPr>
              <a:t>object (plane, boat, bus, </a:t>
            </a:r>
            <a:r>
              <a:rPr lang="en-US" sz="2800" dirty="0" smtClean="0">
                <a:latin typeface="Baskerville Old Face" pitchFamily="18" charset="0"/>
              </a:rPr>
              <a:t>etc.) </a:t>
            </a:r>
            <a:endParaRPr lang="en-US" sz="2800" dirty="0">
              <a:latin typeface="Baskerville Old Face" pitchFamily="18" charset="0"/>
            </a:endParaRPr>
          </a:p>
          <a:p>
            <a:r>
              <a:rPr lang="en-US" sz="2800" dirty="0" smtClean="0">
                <a:latin typeface="Baskerville Old Face" pitchFamily="18" charset="0"/>
              </a:rPr>
              <a:t>environment </a:t>
            </a:r>
            <a:endParaRPr lang="en-US" sz="28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386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447800"/>
          </a:xfrm>
        </p:spPr>
        <p:txBody>
          <a:bodyPr/>
          <a:lstStyle/>
          <a:p>
            <a:pPr algn="ctr"/>
            <a:r>
              <a:rPr lang="en-US" sz="3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3 things to consider when thinking about the </a:t>
            </a:r>
            <a:r>
              <a:rPr lang="en-US" sz="3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Setting continued</a:t>
            </a:r>
            <a:endParaRPr lang="en-US" sz="3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833" y="3012142"/>
            <a:ext cx="8069793" cy="33886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b="1" dirty="0" smtClean="0">
                <a:latin typeface="Baskerville Old Face" pitchFamily="18" charset="0"/>
              </a:rPr>
              <a:t>3. Environment</a:t>
            </a:r>
            <a:endParaRPr lang="en-US" sz="4300" dirty="0">
              <a:latin typeface="Baskerville Old Face" pitchFamily="18" charset="0"/>
            </a:endParaRPr>
          </a:p>
          <a:p>
            <a:r>
              <a:rPr lang="en-US" sz="3000" dirty="0" smtClean="0">
                <a:latin typeface="Baskerville Old Face" pitchFamily="18" charset="0"/>
              </a:rPr>
              <a:t>Weather</a:t>
            </a:r>
            <a:endParaRPr lang="en-US" sz="3000" dirty="0">
              <a:latin typeface="Baskerville Old Face" pitchFamily="18" charset="0"/>
            </a:endParaRPr>
          </a:p>
          <a:p>
            <a:r>
              <a:rPr lang="en-US" sz="3000" dirty="0" smtClean="0">
                <a:latin typeface="Baskerville Old Face" pitchFamily="18" charset="0"/>
              </a:rPr>
              <a:t>Noise level</a:t>
            </a:r>
            <a:endParaRPr lang="en-US" sz="3000" dirty="0">
              <a:latin typeface="Baskerville Old Face" pitchFamily="18" charset="0"/>
            </a:endParaRPr>
          </a:p>
          <a:p>
            <a:r>
              <a:rPr lang="en-US" sz="3000" dirty="0" smtClean="0">
                <a:latin typeface="Baskerville Old Face" pitchFamily="18" charset="0"/>
              </a:rPr>
              <a:t>Mood or atmosphere</a:t>
            </a:r>
            <a:endParaRPr lang="en-US" sz="3000" dirty="0">
              <a:latin typeface="Baskerville Old Face" pitchFamily="18" charset="0"/>
            </a:endParaRPr>
          </a:p>
          <a:p>
            <a:r>
              <a:rPr lang="en-US" sz="3000" dirty="0" smtClean="0">
                <a:latin typeface="Baskerville Old Face" pitchFamily="18" charset="0"/>
              </a:rPr>
              <a:t>Social conditions (</a:t>
            </a:r>
            <a:r>
              <a:rPr lang="en-US" sz="3000" dirty="0">
                <a:latin typeface="Baskerville Old Face" pitchFamily="18" charset="0"/>
              </a:rPr>
              <a:t>writing that focuses on the speech, dress, mannerisms, customs, etc. of a particular </a:t>
            </a:r>
            <a:r>
              <a:rPr lang="en-US" sz="3000" dirty="0" smtClean="0">
                <a:latin typeface="Baskerville Old Face" pitchFamily="18" charset="0"/>
              </a:rPr>
              <a:t>place)</a:t>
            </a:r>
            <a:endParaRPr lang="en-US" sz="30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15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90" y="1371600"/>
            <a:ext cx="8316736" cy="1447800"/>
          </a:xfrm>
        </p:spPr>
        <p:txBody>
          <a:bodyPr/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Point of View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89" y="2819400"/>
            <a:ext cx="8918222" cy="4038600"/>
          </a:xfrm>
        </p:spPr>
        <p:txBody>
          <a:bodyPr>
            <a:normAutofit fontScale="25000" lnSpcReduction="20000"/>
          </a:bodyPr>
          <a:lstStyle/>
          <a:p>
            <a:r>
              <a:rPr lang="en-US" sz="14000" dirty="0">
                <a:effectLst/>
                <a:latin typeface="Baskerville Old Face" pitchFamily="18" charset="0"/>
              </a:rPr>
              <a:t>Pertains to who tells </a:t>
            </a:r>
            <a:r>
              <a:rPr lang="en-US" sz="14000" dirty="0" smtClean="0">
                <a:effectLst/>
                <a:latin typeface="Baskerville Old Face" pitchFamily="18" charset="0"/>
              </a:rPr>
              <a:t>the </a:t>
            </a:r>
            <a:r>
              <a:rPr lang="en-US" sz="14000" dirty="0">
                <a:effectLst/>
                <a:latin typeface="Baskerville Old Face" pitchFamily="18" charset="0"/>
              </a:rPr>
              <a:t>story and how it is told. </a:t>
            </a:r>
            <a:endParaRPr lang="en-US" sz="14000" dirty="0" smtClean="0">
              <a:latin typeface="Baskerville Old Face" pitchFamily="18" charset="0"/>
            </a:endParaRPr>
          </a:p>
          <a:p>
            <a:r>
              <a:rPr lang="en-US" sz="12000" u="sng" dirty="0" smtClean="0">
                <a:effectLst/>
                <a:latin typeface="Baskerville Old Face" pitchFamily="18" charset="0"/>
              </a:rPr>
              <a:t>There are 5 categories</a:t>
            </a:r>
            <a:r>
              <a:rPr lang="en-US" sz="12000" dirty="0" smtClean="0">
                <a:effectLst/>
                <a:latin typeface="Baskerville Old Face" pitchFamily="18" charset="0"/>
              </a:rPr>
              <a:t>:</a:t>
            </a:r>
          </a:p>
          <a:p>
            <a:pPr marL="0" indent="0">
              <a:buNone/>
            </a:pPr>
            <a:r>
              <a:rPr lang="en-US" sz="5900" dirty="0">
                <a:effectLst/>
                <a:latin typeface="Baskerville Old Face" pitchFamily="18" charset="0"/>
              </a:rPr>
              <a:t>	</a:t>
            </a:r>
            <a:r>
              <a:rPr lang="en-US" sz="12000" dirty="0" smtClean="0">
                <a:effectLst/>
                <a:latin typeface="Baskerville Old Face" pitchFamily="18" charset="0"/>
              </a:rPr>
              <a:t>Narrator			3</a:t>
            </a:r>
            <a:r>
              <a:rPr lang="en-US" sz="12000" baseline="30000" dirty="0" smtClean="0">
                <a:effectLst/>
                <a:latin typeface="Baskerville Old Face" pitchFamily="18" charset="0"/>
              </a:rPr>
              <a:t>rd</a:t>
            </a:r>
            <a:r>
              <a:rPr lang="en-US" sz="12000" dirty="0" smtClean="0">
                <a:effectLst/>
                <a:latin typeface="Baskerville Old Face" pitchFamily="18" charset="0"/>
              </a:rPr>
              <a:t> Person Limited</a:t>
            </a:r>
          </a:p>
          <a:p>
            <a:pPr marL="0" indent="0">
              <a:buNone/>
            </a:pPr>
            <a:r>
              <a:rPr lang="en-US" sz="12000" dirty="0">
                <a:effectLst/>
                <a:latin typeface="Baskerville Old Face" pitchFamily="18" charset="0"/>
              </a:rPr>
              <a:t>	</a:t>
            </a:r>
            <a:r>
              <a:rPr lang="en-US" sz="12000" dirty="0" smtClean="0">
                <a:effectLst/>
                <a:latin typeface="Baskerville Old Face" pitchFamily="18" charset="0"/>
              </a:rPr>
              <a:t>1</a:t>
            </a:r>
            <a:r>
              <a:rPr lang="en-US" sz="12000" baseline="30000" dirty="0" smtClean="0">
                <a:effectLst/>
                <a:latin typeface="Baskerville Old Face" pitchFamily="18" charset="0"/>
              </a:rPr>
              <a:t>st</a:t>
            </a:r>
            <a:r>
              <a:rPr lang="en-US" sz="12000" dirty="0" smtClean="0">
                <a:effectLst/>
                <a:latin typeface="Baskerville Old Face" pitchFamily="18" charset="0"/>
              </a:rPr>
              <a:t> Person			3</a:t>
            </a:r>
            <a:r>
              <a:rPr lang="en-US" sz="12000" baseline="30000" dirty="0" smtClean="0">
                <a:effectLst/>
                <a:latin typeface="Baskerville Old Face" pitchFamily="18" charset="0"/>
              </a:rPr>
              <a:t>rd</a:t>
            </a:r>
            <a:r>
              <a:rPr lang="en-US" sz="12000" dirty="0" smtClean="0">
                <a:effectLst/>
                <a:latin typeface="Baskerville Old Face" pitchFamily="18" charset="0"/>
              </a:rPr>
              <a:t> Person Omniscient</a:t>
            </a:r>
          </a:p>
          <a:p>
            <a:pPr marL="0" indent="0">
              <a:buNone/>
            </a:pPr>
            <a:r>
              <a:rPr lang="en-US" sz="12000" dirty="0">
                <a:effectLst/>
                <a:latin typeface="Baskerville Old Face" pitchFamily="18" charset="0"/>
              </a:rPr>
              <a:t>	</a:t>
            </a:r>
            <a:r>
              <a:rPr lang="en-US" sz="12000" dirty="0" smtClean="0">
                <a:effectLst/>
                <a:latin typeface="Baskerville Old Face" pitchFamily="18" charset="0"/>
              </a:rPr>
              <a:t>2</a:t>
            </a:r>
            <a:r>
              <a:rPr lang="en-US" sz="12000" baseline="30000" dirty="0" smtClean="0">
                <a:effectLst/>
                <a:latin typeface="Baskerville Old Face" pitchFamily="18" charset="0"/>
              </a:rPr>
              <a:t>nd</a:t>
            </a:r>
            <a:r>
              <a:rPr lang="en-US" sz="12000" dirty="0" smtClean="0">
                <a:effectLst/>
                <a:latin typeface="Baskerville Old Face" pitchFamily="18" charset="0"/>
              </a:rPr>
              <a:t> Person</a:t>
            </a:r>
          </a:p>
          <a:p>
            <a:pPr marL="0" indent="0">
              <a:buNone/>
            </a:pPr>
            <a:r>
              <a:rPr lang="en-US" sz="9200" dirty="0">
                <a:effectLst/>
                <a:latin typeface="Baskerville Old Face" pitchFamily="18" charset="0"/>
              </a:rPr>
              <a:t>	</a:t>
            </a:r>
            <a:r>
              <a:rPr lang="en-US" sz="9200" dirty="0" smtClean="0">
                <a:effectLst/>
                <a:latin typeface="Baskerville Old Face" pitchFamily="18" charset="0"/>
              </a:rPr>
              <a:t>	</a:t>
            </a:r>
          </a:p>
          <a:p>
            <a:pPr marL="0" indent="0">
              <a:buNone/>
            </a:pPr>
            <a:r>
              <a:rPr lang="en-US" sz="9200" dirty="0" smtClean="0">
                <a:effectLst/>
                <a:latin typeface="Baskerville Old Face" pitchFamily="18" charset="0"/>
              </a:rPr>
              <a:t>		</a:t>
            </a:r>
            <a:r>
              <a:rPr lang="en-US" sz="9200" dirty="0" smtClean="0">
                <a:effectLst/>
              </a:rPr>
              <a:t>	</a:t>
            </a:r>
            <a:r>
              <a:rPr lang="en-US" sz="4000" dirty="0" smtClean="0">
                <a:effectLst/>
              </a:rPr>
              <a:t>	</a:t>
            </a:r>
            <a:endParaRPr lang="en-US" sz="4000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7964" y="83134"/>
            <a:ext cx="1862181" cy="2736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500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Point of View</a:t>
            </a:r>
            <a:endParaRPr lang="en-US" sz="6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4000" u="sng" dirty="0" smtClean="0">
                <a:latin typeface="Baskerville Old Face" pitchFamily="18" charset="0"/>
              </a:rPr>
              <a:t>Narrator</a:t>
            </a:r>
          </a:p>
          <a:p>
            <a:pPr marL="0" indent="0">
              <a:buNone/>
            </a:pPr>
            <a:r>
              <a:rPr lang="en-US" sz="3000" dirty="0" smtClean="0">
                <a:effectLst/>
                <a:latin typeface="Baskerville Old Face" pitchFamily="18" charset="0"/>
              </a:rPr>
              <a:t>The person telling the story who may or may not be a character in the story. </a:t>
            </a:r>
            <a:endParaRPr lang="en-US" sz="3000" dirty="0">
              <a:latin typeface="Baskerville Old Face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847" y="3024188"/>
            <a:ext cx="4406153" cy="3376612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latin typeface="Baskerville Old Face" pitchFamily="18" charset="0"/>
              </a:rPr>
              <a:t>1</a:t>
            </a:r>
            <a:r>
              <a:rPr lang="en-US" sz="4000" u="sng" baseline="30000" dirty="0" smtClean="0">
                <a:latin typeface="Baskerville Old Face" pitchFamily="18" charset="0"/>
              </a:rPr>
              <a:t>st</a:t>
            </a:r>
            <a:r>
              <a:rPr lang="en-US" sz="4000" u="sng" dirty="0" smtClean="0">
                <a:latin typeface="Baskerville Old Face" pitchFamily="18" charset="0"/>
              </a:rPr>
              <a:t> Person</a:t>
            </a:r>
          </a:p>
          <a:p>
            <a:pPr lvl="0">
              <a:buNone/>
            </a:pPr>
            <a:r>
              <a:rPr lang="en-US" sz="3200" dirty="0" smtClean="0">
                <a:latin typeface="Baskerville Old Face" pitchFamily="18" charset="0"/>
              </a:rPr>
              <a:t>   </a:t>
            </a:r>
            <a:r>
              <a:rPr lang="en-US" sz="3200" dirty="0" smtClean="0">
                <a:effectLst/>
                <a:latin typeface="Baskerville Old Face" pitchFamily="18" charset="0"/>
              </a:rPr>
              <a:t>The narrator is a character in the story</a:t>
            </a:r>
          </a:p>
          <a:p>
            <a:pPr lvl="0">
              <a:buNone/>
            </a:pPr>
            <a:r>
              <a:rPr lang="en-US" sz="3200" dirty="0" smtClean="0">
                <a:effectLst/>
                <a:latin typeface="Baskerville Old Face" pitchFamily="18" charset="0"/>
              </a:rPr>
              <a:t>   Uses pronouns, such as I, me, we, and us</a:t>
            </a:r>
            <a:endParaRPr lang="en-US" sz="3200" dirty="0">
              <a:effectLst/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214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Point of View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" y="2668588"/>
            <a:ext cx="4097767" cy="4189412"/>
          </a:xfrm>
        </p:spPr>
        <p:txBody>
          <a:bodyPr>
            <a:noAutofit/>
          </a:bodyPr>
          <a:lstStyle/>
          <a:p>
            <a:r>
              <a:rPr lang="en-US" sz="4000" u="sng" dirty="0" smtClean="0">
                <a:latin typeface="Baskerville Old Face" pitchFamily="18" charset="0"/>
              </a:rPr>
              <a:t>2</a:t>
            </a:r>
            <a:r>
              <a:rPr lang="en-US" sz="4000" u="sng" baseline="30000" dirty="0" smtClean="0">
                <a:latin typeface="Baskerville Old Face" pitchFamily="18" charset="0"/>
              </a:rPr>
              <a:t>nd</a:t>
            </a:r>
            <a:r>
              <a:rPr lang="en-US" sz="4000" u="sng" dirty="0" smtClean="0">
                <a:latin typeface="Baskerville Old Face" pitchFamily="18" charset="0"/>
              </a:rPr>
              <a:t> Person</a:t>
            </a:r>
          </a:p>
          <a:p>
            <a:pPr marL="0" indent="0">
              <a:buNone/>
            </a:pPr>
            <a:r>
              <a:rPr lang="en-US" sz="3000" dirty="0">
                <a:effectLst/>
                <a:latin typeface="Baskerville Old Face" pitchFamily="18" charset="0"/>
              </a:rPr>
              <a:t>Narrator addresses the reader directly as though she is part of the story. (i.e. “</a:t>
            </a:r>
            <a:r>
              <a:rPr lang="en-US" sz="3000" b="1" dirty="0">
                <a:solidFill>
                  <a:srgbClr val="FF0000"/>
                </a:solidFill>
                <a:effectLst/>
                <a:latin typeface="Baskerville Old Face" pitchFamily="18" charset="0"/>
              </a:rPr>
              <a:t>You</a:t>
            </a:r>
            <a:r>
              <a:rPr lang="en-US" sz="3000" dirty="0">
                <a:effectLst/>
                <a:latin typeface="Baskerville Old Face" pitchFamily="18" charset="0"/>
              </a:rPr>
              <a:t> walk into your bedroom.  You see clutter everywhere and…”) </a:t>
            </a:r>
            <a:endParaRPr lang="en-US" sz="3000" dirty="0">
              <a:latin typeface="Baskerville Old Face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1520" y="2819400"/>
            <a:ext cx="4503702" cy="4038600"/>
          </a:xfrm>
        </p:spPr>
        <p:txBody>
          <a:bodyPr>
            <a:normAutofit fontScale="85000" lnSpcReduction="10000"/>
          </a:bodyPr>
          <a:lstStyle/>
          <a:p>
            <a:r>
              <a:rPr lang="en-US" sz="4300" u="sng" dirty="0" smtClean="0">
                <a:latin typeface="Baskerville Old Face" pitchFamily="18" charset="0"/>
              </a:rPr>
              <a:t>3</a:t>
            </a:r>
            <a:r>
              <a:rPr lang="en-US" sz="4300" u="sng" baseline="30000" dirty="0" smtClean="0">
                <a:latin typeface="Baskerville Old Face" pitchFamily="18" charset="0"/>
              </a:rPr>
              <a:t>rd</a:t>
            </a:r>
            <a:r>
              <a:rPr lang="en-US" sz="4300" u="sng" dirty="0" smtClean="0">
                <a:latin typeface="Baskerville Old Face" pitchFamily="18" charset="0"/>
              </a:rPr>
              <a:t> Person Limited</a:t>
            </a:r>
          </a:p>
          <a:p>
            <a:pPr lvl="0">
              <a:buNone/>
            </a:pPr>
            <a:r>
              <a:rPr lang="en-US" sz="3200" dirty="0" smtClean="0">
                <a:effectLst/>
                <a:latin typeface="Baskerville Old Face" pitchFamily="18" charset="0"/>
              </a:rPr>
              <a:t>	The narrator tells primarily what one character thinks, feels, and observes</a:t>
            </a:r>
          </a:p>
          <a:p>
            <a:pPr lvl="0">
              <a:buNone/>
            </a:pPr>
            <a:r>
              <a:rPr lang="en-US" sz="3200" dirty="0" smtClean="0">
                <a:effectLst/>
                <a:latin typeface="Baskerville Old Face" pitchFamily="18" charset="0"/>
              </a:rPr>
              <a:t>	The narrator is not a character in the story</a:t>
            </a:r>
          </a:p>
          <a:p>
            <a:pPr lvl="0">
              <a:buNone/>
            </a:pPr>
            <a:r>
              <a:rPr lang="en-US" sz="3200" dirty="0" smtClean="0">
                <a:effectLst/>
                <a:latin typeface="Baskerville Old Face" pitchFamily="18" charset="0"/>
              </a:rPr>
              <a:t>	Uses pronouns, such as </a:t>
            </a:r>
            <a:r>
              <a:rPr lang="en-US" sz="3200" i="1" dirty="0" smtClean="0">
                <a:effectLst/>
                <a:latin typeface="Baskerville Old Face" pitchFamily="18" charset="0"/>
              </a:rPr>
              <a:t>he, she, it, they, </a:t>
            </a:r>
            <a:r>
              <a:rPr lang="en-US" sz="3200" dirty="0" smtClean="0">
                <a:effectLst/>
                <a:latin typeface="Baskerville Old Face" pitchFamily="18" charset="0"/>
              </a:rPr>
              <a:t>and </a:t>
            </a:r>
            <a:r>
              <a:rPr lang="en-US" sz="3200" i="1" dirty="0" smtClean="0">
                <a:effectLst/>
                <a:latin typeface="Baskerville Old Face" pitchFamily="18" charset="0"/>
              </a:rPr>
              <a:t>them</a:t>
            </a:r>
            <a:endParaRPr lang="en-US" sz="3200" dirty="0">
              <a:effectLst/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04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/>
      <p:bldP spid="4" grpId="1" build="p"/>
    </p:bld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5457</TotalTime>
  <Words>367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Sky</vt:lpstr>
      <vt:lpstr>Elements of Fiction</vt:lpstr>
      <vt:lpstr>Plot</vt:lpstr>
      <vt:lpstr>Plot</vt:lpstr>
      <vt:lpstr>Setting</vt:lpstr>
      <vt:lpstr>3 things to consider when thinking about the Setting</vt:lpstr>
      <vt:lpstr>3 things to consider when thinking about the Setting continued</vt:lpstr>
      <vt:lpstr>Point of View</vt:lpstr>
      <vt:lpstr>Point of View</vt:lpstr>
      <vt:lpstr>Point of View</vt:lpstr>
      <vt:lpstr>Point of View</vt:lpstr>
      <vt:lpstr>Character</vt:lpstr>
      <vt:lpstr>Characterization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Fiction</dc:title>
  <dc:creator>Cynthia Moreno</dc:creator>
  <cp:lastModifiedBy>vnclc</cp:lastModifiedBy>
  <cp:revision>50</cp:revision>
  <dcterms:created xsi:type="dcterms:W3CDTF">2011-08-08T04:09:04Z</dcterms:created>
  <dcterms:modified xsi:type="dcterms:W3CDTF">2013-08-07T20:16:56Z</dcterms:modified>
</cp:coreProperties>
</file>